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F374AD-84E0-4AD1-8A8D-01D89837C123}" v="1" dt="2020-07-08T15:16:04.319"/>
    <p1510:client id="{8FA730DB-3AD0-CFD6-0E51-6B6353C8391D}" v="2" dt="2020-07-24T18:45:12.5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5" autoAdjust="0"/>
    <p:restoredTop sz="93556"/>
  </p:normalViewPr>
  <p:slideViewPr>
    <p:cSldViewPr snapToGrid="0">
      <p:cViewPr varScale="1">
        <p:scale>
          <a:sx n="13" d="100"/>
          <a:sy n="13" d="100"/>
        </p:scale>
        <p:origin x="1476"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8FA730DB-3AD0-CFD6-0E51-6B6353C8391D}"/>
    <pc:docChg chg="modSld">
      <pc:chgData name="" userId="" providerId="" clId="Web-{8FA730DB-3AD0-CFD6-0E51-6B6353C8391D}" dt="2020-07-24T18:45:12.509" v="1" actId="1076"/>
      <pc:docMkLst>
        <pc:docMk/>
      </pc:docMkLst>
      <pc:sldChg chg="modSp">
        <pc:chgData name="" userId="" providerId="" clId="Web-{8FA730DB-3AD0-CFD6-0E51-6B6353C8391D}" dt="2020-07-24T18:45:12.509" v="1" actId="1076"/>
        <pc:sldMkLst>
          <pc:docMk/>
          <pc:sldMk cId="3694655577" sldId="258"/>
        </pc:sldMkLst>
        <pc:spChg chg="mod">
          <ac:chgData name="" userId="" providerId="" clId="Web-{8FA730DB-3AD0-CFD6-0E51-6B6353C8391D}" dt="2020-07-24T18:45:12.509" v="1" actId="1076"/>
          <ac:spMkLst>
            <pc:docMk/>
            <pc:sldMk cId="3694655577" sldId="258"/>
            <ac:spMk id="23" creationId="{F8050F64-C93E-4FD9-9724-CB9A704E257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D9232-0FCB-47BD-941E-E832D8BFB218}" type="datetimeFigureOut">
              <a:rPr lang="en-US" smtClean="0"/>
              <a:t>7/24/2020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95DBA-9ED2-4C46-8F0F-8813DEE69E3B}" type="slidenum">
              <a:rPr lang="en-US" smtClean="0"/>
              <a:t>‹#›</a:t>
            </a:fld>
            <a:endParaRPr lang="en-US"/>
          </a:p>
        </p:txBody>
      </p:sp>
    </p:spTree>
    <p:extLst>
      <p:ext uri="{BB962C8B-B14F-4D97-AF65-F5344CB8AC3E}">
        <p14:creationId xmlns:p14="http://schemas.microsoft.com/office/powerpoint/2010/main" val="4132589045"/>
      </p:ext>
    </p:extLst>
  </p:cSld>
  <p:clrMap bg1="lt1" tx1="dk1" bg2="lt2" tx2="dk2" accent1="accent1" accent2="accent2" accent3="accent3" accent4="accent4" accent5="accent5" accent6="accent6" hlink="hlink" folHlink="folHlink"/>
  <p:notesStyle>
    <a:lvl1pPr marL="0" algn="l" defTabSz="4389120" rtl="0" eaLnBrk="1" latinLnBrk="0" hangingPunct="1">
      <a:defRPr sz="5760" kern="1200">
        <a:solidFill>
          <a:schemeClr val="tx1"/>
        </a:solidFill>
        <a:latin typeface="+mn-lt"/>
        <a:ea typeface="+mn-ea"/>
        <a:cs typeface="+mn-cs"/>
      </a:defRPr>
    </a:lvl1pPr>
    <a:lvl2pPr marL="2194560" algn="l" defTabSz="4389120" rtl="0" eaLnBrk="1" latinLnBrk="0" hangingPunct="1">
      <a:defRPr sz="5760" kern="1200">
        <a:solidFill>
          <a:schemeClr val="tx1"/>
        </a:solidFill>
        <a:latin typeface="+mn-lt"/>
        <a:ea typeface="+mn-ea"/>
        <a:cs typeface="+mn-cs"/>
      </a:defRPr>
    </a:lvl2pPr>
    <a:lvl3pPr marL="4389120" algn="l" defTabSz="4389120" rtl="0" eaLnBrk="1" latinLnBrk="0" hangingPunct="1">
      <a:defRPr sz="5760" kern="1200">
        <a:solidFill>
          <a:schemeClr val="tx1"/>
        </a:solidFill>
        <a:latin typeface="+mn-lt"/>
        <a:ea typeface="+mn-ea"/>
        <a:cs typeface="+mn-cs"/>
      </a:defRPr>
    </a:lvl3pPr>
    <a:lvl4pPr marL="6583680" algn="l" defTabSz="4389120" rtl="0" eaLnBrk="1" latinLnBrk="0" hangingPunct="1">
      <a:defRPr sz="5760" kern="1200">
        <a:solidFill>
          <a:schemeClr val="tx1"/>
        </a:solidFill>
        <a:latin typeface="+mn-lt"/>
        <a:ea typeface="+mn-ea"/>
        <a:cs typeface="+mn-cs"/>
      </a:defRPr>
    </a:lvl4pPr>
    <a:lvl5pPr marL="8778240" algn="l" defTabSz="4389120" rtl="0" eaLnBrk="1" latinLnBrk="0" hangingPunct="1">
      <a:defRPr sz="5760" kern="1200">
        <a:solidFill>
          <a:schemeClr val="tx1"/>
        </a:solidFill>
        <a:latin typeface="+mn-lt"/>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2C71A0-32CF-4B10-87DA-2054A0C52204}" type="slidenum">
              <a:rPr lang="en-US" smtClean="0"/>
              <a:pPr/>
              <a:t>1</a:t>
            </a:fld>
            <a:endParaRPr lang="en-US"/>
          </a:p>
        </p:txBody>
      </p:sp>
    </p:spTree>
    <p:extLst>
      <p:ext uri="{BB962C8B-B14F-4D97-AF65-F5344CB8AC3E}">
        <p14:creationId xmlns:p14="http://schemas.microsoft.com/office/powerpoint/2010/main" val="2430662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90635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018614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1188883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00796A-534B-4640-8705-CB772CF42B3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57660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00796A-534B-4640-8705-CB772CF42B32}" type="datetimeFigureOut">
              <a:rPr lang="en-US" smtClean="0"/>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641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00796A-534B-4640-8705-CB772CF42B32}" type="datetimeFigureOut">
              <a:rPr lang="en-US" smtClean="0"/>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67976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00796A-534B-4640-8705-CB772CF42B32}" type="datetimeFigureOut">
              <a:rPr lang="en-US" smtClean="0"/>
              <a:t>7/24/2020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994146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00796A-534B-4640-8705-CB772CF42B32}" type="datetimeFigureOut">
              <a:rPr lang="en-US" smtClean="0"/>
              <a:t>7/24/2020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52927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00796A-534B-4640-8705-CB772CF42B32}" type="datetimeFigureOut">
              <a:rPr lang="en-US" smtClean="0"/>
              <a:t>7/24/2020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268750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500796A-534B-4640-8705-CB772CF42B32}" type="datetimeFigureOut">
              <a:rPr lang="en-US" smtClean="0"/>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09961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500796A-534B-4640-8705-CB772CF42B32}" type="datetimeFigureOut">
              <a:rPr lang="en-US" smtClean="0"/>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E52A8-B903-4C20-A6A5-8DA21EF53EDE}" type="slidenum">
              <a:rPr lang="en-US" smtClean="0"/>
              <a:t>‹#›</a:t>
            </a:fld>
            <a:endParaRPr lang="en-US"/>
          </a:p>
        </p:txBody>
      </p:sp>
    </p:spTree>
    <p:extLst>
      <p:ext uri="{BB962C8B-B14F-4D97-AF65-F5344CB8AC3E}">
        <p14:creationId xmlns:p14="http://schemas.microsoft.com/office/powerpoint/2010/main" val="30420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500796A-534B-4640-8705-CB772CF42B32}" type="datetimeFigureOut">
              <a:rPr lang="en-US" smtClean="0"/>
              <a:t>7/24/2020</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562E52A8-B903-4C20-A6A5-8DA21EF53EDE}" type="slidenum">
              <a:rPr lang="en-US" smtClean="0"/>
              <a:t>‹#›</a:t>
            </a:fld>
            <a:endParaRPr lang="en-US"/>
          </a:p>
        </p:txBody>
      </p:sp>
    </p:spTree>
    <p:extLst>
      <p:ext uri="{BB962C8B-B14F-4D97-AF65-F5344CB8AC3E}">
        <p14:creationId xmlns:p14="http://schemas.microsoft.com/office/powerpoint/2010/main" val="13591565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0" y="237495"/>
            <a:ext cx="43891200" cy="1634924"/>
          </a:xfrm>
        </p:spPr>
        <p:txBody>
          <a:bodyPr>
            <a:noAutofit/>
          </a:bodyPr>
          <a:lstStyle/>
          <a:p>
            <a:r>
              <a:rPr lang="en-US" sz="9600" b="1" dirty="0">
                <a:solidFill>
                  <a:srgbClr val="00B050"/>
                </a:solidFill>
              </a:rPr>
              <a:t>Case Service Reporting: Meeting Guidelines for WIOA and Supporting Documentation</a:t>
            </a:r>
            <a:endParaRPr lang="en-US" sz="10435" b="1" dirty="0">
              <a:solidFill>
                <a:srgbClr val="00B050"/>
              </a:solidFill>
              <a:highlight>
                <a:srgbClr val="FFFF00"/>
              </a:highlight>
            </a:endParaRPr>
          </a:p>
        </p:txBody>
      </p:sp>
      <p:sp>
        <p:nvSpPr>
          <p:cNvPr id="9" name="Title 1"/>
          <p:cNvSpPr txBox="1">
            <a:spLocks/>
          </p:cNvSpPr>
          <p:nvPr/>
        </p:nvSpPr>
        <p:spPr>
          <a:xfrm>
            <a:off x="843317" y="1937618"/>
            <a:ext cx="42447444" cy="2890709"/>
          </a:xfrm>
          <a:prstGeom prst="rect">
            <a:avLst/>
          </a:prstGeom>
          <a:noFill/>
        </p:spPr>
        <p:txBody>
          <a:bodyPr vert="horz" lIns="436183" tIns="218091" rIns="436183" bIns="218091" rtlCol="0" anchor="t">
            <a:noAutofit/>
          </a:bodyPr>
          <a:lstStyle/>
          <a:p>
            <a:pPr algn="ctr" fontAlgn="base"/>
            <a:r>
              <a:rPr lang="en-US" sz="6000" dirty="0"/>
              <a:t>Brittny Downing, M.S. ​</a:t>
            </a:r>
          </a:p>
          <a:p>
            <a:pPr algn="ctr" fontAlgn="base"/>
            <a:r>
              <a:rPr lang="en-US" sz="6000" dirty="0"/>
              <a:t>Associate Director of Administrative Services​</a:t>
            </a:r>
          </a:p>
          <a:p>
            <a:pPr algn="ctr" fontAlgn="base"/>
            <a:r>
              <a:rPr lang="en-US" sz="6000" dirty="0"/>
              <a:t>Indiana Division of Disability and Rehabilitative Services</a:t>
            </a:r>
            <a:endParaRPr lang="en-US" sz="6000" b="0" i="0" dirty="0">
              <a:effectLst/>
            </a:endParaRPr>
          </a:p>
        </p:txBody>
      </p:sp>
      <p:pic>
        <p:nvPicPr>
          <p:cNvPr id="27" name="Picture 7"/>
          <p:cNvPicPr>
            <a:picLocks noChangeAspect="1" noChangeArrowheads="1"/>
          </p:cNvPicPr>
          <p:nvPr/>
        </p:nvPicPr>
        <p:blipFill>
          <a:blip r:embed="rId3" cstate="print"/>
          <a:srcRect/>
          <a:stretch>
            <a:fillRect/>
          </a:stretch>
        </p:blipFill>
        <p:spPr bwMode="auto">
          <a:xfrm>
            <a:off x="34964296" y="29171953"/>
            <a:ext cx="3296015" cy="2421562"/>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8" name="TextBox 17"/>
          <p:cNvSpPr txBox="1"/>
          <p:nvPr/>
        </p:nvSpPr>
        <p:spPr>
          <a:xfrm>
            <a:off x="6776198" y="29659734"/>
            <a:ext cx="14500162" cy="863185"/>
          </a:xfrm>
          <a:prstGeom prst="rect">
            <a:avLst/>
          </a:prstGeom>
          <a:noFill/>
        </p:spPr>
        <p:txBody>
          <a:bodyPr wrap="square" rtlCol="0">
            <a:spAutoFit/>
          </a:bodyPr>
          <a:lstStyle/>
          <a:p>
            <a:pPr algn="ctr"/>
            <a:r>
              <a:rPr lang="en-US" sz="5009" dirty="0">
                <a:solidFill>
                  <a:schemeClr val="tx2">
                    <a:lumMod val="50000"/>
                  </a:schemeClr>
                </a:solidFill>
              </a:rPr>
              <a:t>peqatac.org</a:t>
            </a:r>
            <a:r>
              <a:rPr lang="en-US" sz="5009" dirty="0">
                <a:solidFill>
                  <a:schemeClr val="tx2">
                    <a:lumMod val="50000"/>
                  </a:schemeClr>
                </a:solidFill>
                <a:sym typeface="Wingdings"/>
              </a:rPr>
              <a:t>  contact@peqatac.org</a:t>
            </a:r>
            <a:endParaRPr lang="en-US" sz="5009" dirty="0">
              <a:solidFill>
                <a:schemeClr val="tx2">
                  <a:lumMod val="50000"/>
                </a:schemeClr>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618693" y="29129195"/>
            <a:ext cx="3712441" cy="2429843"/>
          </a:xfrm>
          <a:prstGeom prst="rect">
            <a:avLst/>
          </a:prstGeom>
        </p:spPr>
      </p:pic>
      <p:pic>
        <p:nvPicPr>
          <p:cNvPr id="1026" name="Picture 2" descr="Program Evaluation and Quality Assuranc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077" y="29734559"/>
            <a:ext cx="6509121" cy="2486645"/>
          </a:xfrm>
          <a:prstGeom prst="rect">
            <a:avLst/>
          </a:prstGeom>
          <a:noFill/>
          <a:extLst>
            <a:ext uri="{909E8E84-426E-40dd-AFC4-6F175D3DCCD1}">
              <a14:hiddenFill xmlns="" xmlns:a14="http://schemas.microsoft.com/office/drawing/2010/main">
                <a:solidFill>
                  <a:srgbClr val="FFFFFF"/>
                </a:solidFill>
              </a14:hiddenFill>
            </a:ext>
          </a:extLst>
        </p:spPr>
      </p:pic>
      <p:sp>
        <p:nvSpPr>
          <p:cNvPr id="40" name="TextBox 39"/>
          <p:cNvSpPr txBox="1"/>
          <p:nvPr/>
        </p:nvSpPr>
        <p:spPr>
          <a:xfrm>
            <a:off x="843317" y="32085687"/>
            <a:ext cx="42227963" cy="542008"/>
          </a:xfrm>
          <a:prstGeom prst="rect">
            <a:avLst/>
          </a:prstGeom>
          <a:noFill/>
        </p:spPr>
        <p:txBody>
          <a:bodyPr wrap="square" rtlCol="0">
            <a:spAutoFit/>
          </a:bodyPr>
          <a:lstStyle/>
          <a:p>
            <a:pPr algn="ctr"/>
            <a:r>
              <a:rPr lang="en-US" sz="2922" dirty="0">
                <a:solidFill>
                  <a:schemeClr val="tx2">
                    <a:lumMod val="50000"/>
                  </a:schemeClr>
                </a:solidFill>
              </a:rPr>
              <a:t>The Stout Technical Assistance Center-Program Evaluation and Quality Assurance (SVRI-PEQA) is established under a grant from the Department of Education, Rehabilitation Services Administration (RSA) award number PR#H263B150004.</a:t>
            </a:r>
          </a:p>
        </p:txBody>
      </p:sp>
      <p:sp>
        <p:nvSpPr>
          <p:cNvPr id="48" name="TextBox 47"/>
          <p:cNvSpPr txBox="1"/>
          <p:nvPr/>
        </p:nvSpPr>
        <p:spPr>
          <a:xfrm>
            <a:off x="5930057" y="30522919"/>
            <a:ext cx="14770760" cy="1698285"/>
          </a:xfrm>
          <a:prstGeom prst="rect">
            <a:avLst/>
          </a:prstGeom>
          <a:noFill/>
        </p:spPr>
        <p:txBody>
          <a:bodyPr wrap="square" rtlCol="0">
            <a:spAutoFit/>
          </a:bodyPr>
          <a:lstStyle/>
          <a:p>
            <a:pPr algn="ctr"/>
            <a:r>
              <a:rPr lang="en-US" sz="5218" b="1" dirty="0">
                <a:solidFill>
                  <a:schemeClr val="tx2">
                    <a:lumMod val="50000"/>
                  </a:schemeClr>
                </a:solidFill>
              </a:rPr>
              <a:t>PEQATAC – Program Evaluation and Quality Assurance Technical Assistance Center</a:t>
            </a:r>
          </a:p>
        </p:txBody>
      </p:sp>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013163" y="29108688"/>
            <a:ext cx="2592751" cy="2592751"/>
          </a:xfrm>
          <a:prstGeom prst="rect">
            <a:avLst/>
          </a:prstGeom>
        </p:spPr>
      </p:pic>
      <p:pic>
        <p:nvPicPr>
          <p:cNvPr id="3" name="Picture 2" descr="http://vocational-rehab.com/wp-content/uploads/2012/07/summittrans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67474" y="28987953"/>
            <a:ext cx="5172278" cy="2961551"/>
          </a:xfrm>
          <a:prstGeom prst="rect">
            <a:avLst/>
          </a:prstGeom>
          <a:noFill/>
          <a:extLst>
            <a:ext uri="{909E8E84-426E-40dd-AFC4-6F175D3DCCD1}">
              <a14:hiddenFill xmlns="" xmlns:a14="http://schemas.microsoft.com/office/drawing/2010/main">
                <a:solidFill>
                  <a:srgbClr val="FFFFFF"/>
                </a:solidFill>
              </a14:hiddenFill>
            </a:ext>
          </a:extLst>
        </p:spPr>
      </p:pic>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832038" y="28960751"/>
            <a:ext cx="2822743" cy="2843967"/>
          </a:xfrm>
          <a:prstGeom prst="rect">
            <a:avLst/>
          </a:prstGeom>
        </p:spPr>
      </p:pic>
      <p:sp>
        <p:nvSpPr>
          <p:cNvPr id="28" name="Shape 96">
            <a:extLst>
              <a:ext uri="{FF2B5EF4-FFF2-40B4-BE49-F238E27FC236}">
                <a16:creationId xmlns:a16="http://schemas.microsoft.com/office/drawing/2014/main" id="{D6BFCD21-479E-43EF-9E65-CAAD52C0FC82}"/>
              </a:ext>
            </a:extLst>
          </p:cNvPr>
          <p:cNvSpPr txBox="1"/>
          <p:nvPr/>
        </p:nvSpPr>
        <p:spPr>
          <a:xfrm>
            <a:off x="719564" y="5240497"/>
            <a:ext cx="22186552" cy="1105348"/>
          </a:xfrm>
          <a:prstGeom prst="rect">
            <a:avLst/>
          </a:prstGeom>
          <a:solidFill>
            <a:schemeClr val="accent6">
              <a:lumMod val="60000"/>
              <a:lumOff val="4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Introduction</a:t>
            </a:r>
          </a:p>
        </p:txBody>
      </p:sp>
      <p:sp>
        <p:nvSpPr>
          <p:cNvPr id="29" name="Shape 96">
            <a:extLst>
              <a:ext uri="{FF2B5EF4-FFF2-40B4-BE49-F238E27FC236}">
                <a16:creationId xmlns:a16="http://schemas.microsoft.com/office/drawing/2014/main" id="{852E8E68-7B8C-46A4-93D7-45F990FE71EE}"/>
              </a:ext>
            </a:extLst>
          </p:cNvPr>
          <p:cNvSpPr txBox="1"/>
          <p:nvPr/>
        </p:nvSpPr>
        <p:spPr>
          <a:xfrm>
            <a:off x="673885" y="23205366"/>
            <a:ext cx="22046313" cy="1022845"/>
          </a:xfrm>
          <a:prstGeom prst="rect">
            <a:avLst/>
          </a:prstGeom>
          <a:solidFill>
            <a:schemeClr val="accent6">
              <a:lumMod val="60000"/>
              <a:lumOff val="4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Results</a:t>
            </a:r>
          </a:p>
        </p:txBody>
      </p:sp>
      <p:sp>
        <p:nvSpPr>
          <p:cNvPr id="31" name="Shape 96">
            <a:extLst>
              <a:ext uri="{FF2B5EF4-FFF2-40B4-BE49-F238E27FC236}">
                <a16:creationId xmlns:a16="http://schemas.microsoft.com/office/drawing/2014/main" id="{9C8D6610-9B05-4C35-9841-13E5886E5334}"/>
              </a:ext>
            </a:extLst>
          </p:cNvPr>
          <p:cNvSpPr txBox="1"/>
          <p:nvPr/>
        </p:nvSpPr>
        <p:spPr>
          <a:xfrm>
            <a:off x="23967020" y="23431832"/>
            <a:ext cx="19480841" cy="1178717"/>
          </a:xfrm>
          <a:prstGeom prst="rect">
            <a:avLst/>
          </a:prstGeom>
          <a:solidFill>
            <a:schemeClr val="accent6">
              <a:lumMod val="60000"/>
              <a:lumOff val="40000"/>
            </a:schemeClr>
          </a:solidFill>
          <a:ln>
            <a:noFill/>
          </a:ln>
        </p:spPr>
        <p:txBody>
          <a:bodyPr lIns="95400" tIns="47687" rIns="95400" bIns="47687" anchor="ctr" anchorCtr="0">
            <a:noAutofit/>
          </a:bodyPr>
          <a:lstStyle/>
          <a:p>
            <a:pPr algn="ctr">
              <a:buClr>
                <a:schemeClr val="lt1"/>
              </a:buClr>
              <a:buSzPct val="25000"/>
            </a:pPr>
            <a:r>
              <a:rPr lang="en-US" sz="5400" b="1" dirty="0">
                <a:solidFill>
                  <a:schemeClr val="bg1"/>
                </a:solidFill>
                <a:ea typeface="Arial" charset="0"/>
              </a:rPr>
              <a:t>Conclusions and Future Directions</a:t>
            </a:r>
          </a:p>
        </p:txBody>
      </p:sp>
      <p:sp>
        <p:nvSpPr>
          <p:cNvPr id="13" name="Rectangle 12"/>
          <p:cNvSpPr/>
          <p:nvPr/>
        </p:nvSpPr>
        <p:spPr>
          <a:xfrm>
            <a:off x="733616" y="6654264"/>
            <a:ext cx="22062798" cy="4401205"/>
          </a:xfrm>
          <a:prstGeom prst="rect">
            <a:avLst/>
          </a:prstGeom>
          <a:ln>
            <a:solidFill>
              <a:schemeClr val="tx1"/>
            </a:solidFill>
          </a:ln>
        </p:spPr>
        <p:txBody>
          <a:bodyPr wrap="square" anchor="t">
            <a:spAutoFit/>
          </a:bodyPr>
          <a:lstStyle/>
          <a:p>
            <a:pPr marL="127000"/>
            <a:r>
              <a:rPr lang="en-US" sz="4000" dirty="0">
                <a:latin typeface="Times New Roman"/>
                <a:cs typeface="Times New Roman"/>
              </a:rPr>
              <a:t>Over the last several years, the Rehabilitation Service Administration has revised the Rehabilitation Act of 1973</a:t>
            </a:r>
            <a:r>
              <a:rPr lang="en-US" sz="4000" strike="sngStrike" dirty="0">
                <a:latin typeface="Times New Roman"/>
                <a:cs typeface="Times New Roman"/>
              </a:rPr>
              <a:t>,</a:t>
            </a:r>
            <a:r>
              <a:rPr lang="en-US" sz="4000" dirty="0">
                <a:latin typeface="Times New Roman"/>
                <a:cs typeface="Times New Roman"/>
              </a:rPr>
              <a:t> to include the Workforce Innovation and Opportunities Act (WIOA) of 2014.  The implementation of these changes are monitored through common performance measures which provide standards for each agency under WIOA.  This research assesses the effectiveness of INDDRS’s data system, training, and business process changes to adhere to these changes.  Furthermore, this research provides survey response feedback from Vocational Rehabilitation Counselors on the processes in place, training provided, as well as the impact of the WIOA changes on their daily job duties. </a:t>
            </a:r>
          </a:p>
        </p:txBody>
      </p:sp>
      <p:sp>
        <p:nvSpPr>
          <p:cNvPr id="20" name="TextBox 19"/>
          <p:cNvSpPr txBox="1"/>
          <p:nvPr/>
        </p:nvSpPr>
        <p:spPr>
          <a:xfrm>
            <a:off x="23999679" y="24917726"/>
            <a:ext cx="19338014" cy="3785652"/>
          </a:xfrm>
          <a:prstGeom prst="rect">
            <a:avLst/>
          </a:prstGeom>
          <a:noFill/>
          <a:ln>
            <a:solidFill>
              <a:schemeClr val="tx1"/>
            </a:solidFill>
          </a:ln>
        </p:spPr>
        <p:txBody>
          <a:bodyPr wrap="square" rtlCol="0" anchor="t">
            <a:spAutoFit/>
          </a:bodyPr>
          <a:lstStyle/>
          <a:p>
            <a:pPr marL="889000" indent="-698500">
              <a:buFont typeface="Arial" panose="020B0604020202020204" pitchFamily="34" charset="0"/>
              <a:buChar char="•"/>
            </a:pPr>
            <a:r>
              <a:rPr lang="en-US" sz="4000" dirty="0">
                <a:latin typeface="Times New Roman"/>
                <a:cs typeface="Times"/>
              </a:rPr>
              <a:t>Based on the capstone results, there are three primary areas that will be focused on improving based on the findings: (1) to assist in providing additional training to staff in the identified areas, (2) explore options to reduce the time required to complete follow-up by leaning processes and allocating to a new staff role (case coordinators), and (3) pursue DOE and SWIS interfaces to obtain follow-up and other WIOA information to reduce burden on field staff.  </a:t>
            </a:r>
          </a:p>
        </p:txBody>
      </p:sp>
      <p:sp>
        <p:nvSpPr>
          <p:cNvPr id="22" name="Shape 96">
            <a:extLst>
              <a:ext uri="{FF2B5EF4-FFF2-40B4-BE49-F238E27FC236}">
                <a16:creationId xmlns:a16="http://schemas.microsoft.com/office/drawing/2014/main" id="{11125B0A-20DA-4D4B-A955-FF1E9DD988F3}"/>
              </a:ext>
            </a:extLst>
          </p:cNvPr>
          <p:cNvSpPr txBox="1"/>
          <p:nvPr/>
        </p:nvSpPr>
        <p:spPr>
          <a:xfrm>
            <a:off x="733615" y="11385764"/>
            <a:ext cx="22186552" cy="990970"/>
          </a:xfrm>
          <a:prstGeom prst="rect">
            <a:avLst/>
          </a:prstGeom>
          <a:solidFill>
            <a:schemeClr val="accent6">
              <a:lumMod val="60000"/>
              <a:lumOff val="4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635" b="1" dirty="0">
                <a:solidFill>
                  <a:schemeClr val="lt1"/>
                </a:solidFill>
                <a:ea typeface="Arial" charset="0"/>
              </a:rPr>
              <a:t>Methods and Procedures </a:t>
            </a:r>
          </a:p>
        </p:txBody>
      </p:sp>
      <p:sp>
        <p:nvSpPr>
          <p:cNvPr id="23" name="TextBox 22">
            <a:extLst>
              <a:ext uri="{FF2B5EF4-FFF2-40B4-BE49-F238E27FC236}">
                <a16:creationId xmlns:a16="http://schemas.microsoft.com/office/drawing/2014/main" id="{F8050F64-C93E-4FD9-9724-CB9A704E257B}"/>
              </a:ext>
            </a:extLst>
          </p:cNvPr>
          <p:cNvSpPr txBox="1"/>
          <p:nvPr/>
        </p:nvSpPr>
        <p:spPr>
          <a:xfrm>
            <a:off x="719565" y="12770697"/>
            <a:ext cx="22040958" cy="10082602"/>
          </a:xfrm>
          <a:prstGeom prst="rect">
            <a:avLst/>
          </a:prstGeom>
          <a:noFill/>
          <a:ln>
            <a:solidFill>
              <a:schemeClr val="tx1"/>
            </a:solidFill>
          </a:ln>
        </p:spPr>
        <p:txBody>
          <a:bodyPr wrap="square" rtlCol="0" anchor="t">
            <a:noAutofit/>
          </a:bodyPr>
          <a:lstStyle/>
          <a:p>
            <a:pPr marL="127000" fontAlgn="base">
              <a:tabLst>
                <a:tab pos="21177250" algn="l"/>
              </a:tabLst>
            </a:pPr>
            <a:r>
              <a:rPr lang="en-US" sz="4000" b="1" i="1" dirty="0">
                <a:latin typeface="Times New Roman"/>
                <a:cs typeface="Times New Roman"/>
              </a:rPr>
              <a:t>Research Design:</a:t>
            </a:r>
            <a:r>
              <a:rPr lang="en-US" sz="4000" i="1" dirty="0">
                <a:latin typeface="Times New Roman"/>
                <a:cs typeface="Times New Roman"/>
              </a:rPr>
              <a:t>  </a:t>
            </a:r>
            <a:r>
              <a:rPr lang="en-US" sz="4000" dirty="0">
                <a:latin typeface="Times New Roman"/>
                <a:cs typeface="Times New Roman"/>
              </a:rPr>
              <a:t>In order to assess these changes, a survey was created using Qualtrics.  This survey contained nine questions; with either multiple choice or true/false options, with some free field text for ‘other’ responses to capture both qualitative and quantitative data.   </a:t>
            </a:r>
          </a:p>
          <a:p>
            <a:pPr marL="127000" fontAlgn="base">
              <a:tabLst>
                <a:tab pos="21177250" algn="l"/>
              </a:tabLst>
            </a:pPr>
            <a:endParaRPr lang="en-US" sz="4000" dirty="0">
              <a:latin typeface="Times New Roman"/>
              <a:cs typeface="Times New Roman"/>
            </a:endParaRPr>
          </a:p>
          <a:p>
            <a:pPr marL="127000" fontAlgn="base">
              <a:tabLst>
                <a:tab pos="21177250" algn="l"/>
              </a:tabLst>
            </a:pPr>
            <a:r>
              <a:rPr lang="en-US" sz="4000" b="1" i="1" dirty="0">
                <a:latin typeface="Times New Roman"/>
                <a:cs typeface="Times New Roman"/>
              </a:rPr>
              <a:t>Target Population: </a:t>
            </a:r>
            <a:r>
              <a:rPr lang="en-US" sz="4000" dirty="0">
                <a:latin typeface="Times New Roman"/>
                <a:cs typeface="Times New Roman"/>
              </a:rPr>
              <a:t>This survey was sent out via email to all 171 vocational rehabilitation counselors working with Indiana Vocational Rehabilitation Services; including itinerant vocational rehabilitation counselors (working lead counselors) and trainee vocational rehabilitation counselors.  </a:t>
            </a:r>
          </a:p>
          <a:p>
            <a:pPr marL="127000" fontAlgn="base">
              <a:tabLst>
                <a:tab pos="21177250" algn="l"/>
              </a:tabLst>
            </a:pPr>
            <a:endParaRPr lang="en-US" sz="4000" dirty="0">
              <a:latin typeface="Times New Roman"/>
              <a:cs typeface="Times New Roman"/>
            </a:endParaRPr>
          </a:p>
          <a:p>
            <a:pPr marL="127000" fontAlgn="base">
              <a:tabLst>
                <a:tab pos="21177250" algn="l"/>
              </a:tabLst>
            </a:pPr>
            <a:r>
              <a:rPr lang="en-US" sz="4000" b="1" i="1" dirty="0">
                <a:latin typeface="Times New Roman"/>
                <a:cs typeface="Times New Roman"/>
              </a:rPr>
              <a:t>Data Collection Technique:</a:t>
            </a:r>
            <a:r>
              <a:rPr lang="en-US" sz="4000" b="1" dirty="0">
                <a:latin typeface="Times New Roman"/>
                <a:cs typeface="Times New Roman"/>
              </a:rPr>
              <a:t> </a:t>
            </a:r>
            <a:r>
              <a:rPr lang="en-US" sz="4000" dirty="0">
                <a:latin typeface="Times New Roman"/>
                <a:cs typeface="Times New Roman"/>
              </a:rPr>
              <a:t>The initial survey link was sent via email with a hyperlink and basic instructions on 3/11/2020; with a survey due date of 3/16/2020.  A follow-up reminder was sent on 3/16/20 requesting participants to complete the survey by the end of the business day.</a:t>
            </a:r>
          </a:p>
          <a:p>
            <a:pPr marL="127000" fontAlgn="base">
              <a:tabLst>
                <a:tab pos="21177250" algn="l"/>
              </a:tabLst>
            </a:pPr>
            <a:endParaRPr lang="en-US" sz="4000" dirty="0">
              <a:latin typeface="Times New Roman"/>
              <a:cs typeface="Times New Roman"/>
            </a:endParaRPr>
          </a:p>
          <a:p>
            <a:pPr marL="127000" fontAlgn="base">
              <a:tabLst>
                <a:tab pos="21177250" algn="l"/>
              </a:tabLst>
            </a:pPr>
            <a:r>
              <a:rPr lang="en-US" sz="4000" b="1" i="1" dirty="0">
                <a:latin typeface="Times New Roman"/>
                <a:cs typeface="Times New Roman"/>
              </a:rPr>
              <a:t>Validation Study: ​</a:t>
            </a:r>
            <a:r>
              <a:rPr lang="en-US" sz="4000" dirty="0">
                <a:latin typeface="Times New Roman"/>
                <a:cs typeface="Times New Roman"/>
              </a:rPr>
              <a:t>Out of 171 surveys sent, 110 were completed, providing a response rate of 64.3%. ​The survey tool link was available to Indiana Vocational Rehabilitation counselors for five days, which provided the opportunity to complete the survey throughout the workday. ​The results are limited to Indiana Vocational Rehabilitation Services. </a:t>
            </a:r>
          </a:p>
          <a:p>
            <a:endParaRPr lang="en-US" sz="6480" dirty="0">
              <a:cs typeface="Calibri" panose="020F0502020204030204"/>
            </a:endParaRPr>
          </a:p>
        </p:txBody>
      </p:sp>
      <p:sp>
        <p:nvSpPr>
          <p:cNvPr id="5" name="AutoShape 2" descr="data:image/jpg;base64,%20/9j/4AAQSkZJRgABAQEAYABgAAD/2wBDAAUDBAQEAwUEBAQFBQUGBwwIBwcHBw8LCwkMEQ8SEhEPERETFhwXExQaFRERGCEYGh0dHx8fExciJCIeJBweHx7/2wBDAQUFBQcGBw4ICA4eFBEUHh4eHh4eHh4eHh4eHh4eHh4eHh4eHh4eHh4eHh4eHh4eHh4eHh4eHh4eHh4eHh4eHh7/wAARCAEbAU4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6Y/tbxp/z7eH/APv5L/hSPq/jNULG20DAGTiSU/0qn/wkunf88NV/8F8v+FA8S6dn/Uar/wCC+X/Cp549y+V9jLi+I2qSW8txGujukQDPiOfIBz7f7J/Krln40128vBawP4eaRk3rlpgDxkjOPvAdR1FcVb6c9tf6rc28t5JFdwTR28Mmnzjy93+rGdvQbnz9RUEVjqUFjBa2sjobe8kvoZjYXBcSvHsZSNv3RliPXA4o549w5X2PQf8AhLfEH9jjWFfw29kfuyrLKdxJ2hRgckngAdScVPpviLxVqFol3Zx+HpInyM+bKCCDgqRjggggjsRiuBsra5sPDD6UjXEz2Wppe6Zt02aNWRWz5brtO37zDjPUVhWdrq2opNqEUd7ps1/M817byWlwrQSEkNGhC4KkHBb3Jo549xWZ7FLrHjKNdzW/h/6CSUk/QY5pRq3jIqD9n8P4Iz/rZcj9K8kutF1JnDW91dYhEf2QTW9y0kTLbSRFvM2ZY5ZCOP4KdPp3iB72K6j1C5Gw7mX7Pcqkjg5ExAX7+OMdOB6mjnj3CzPTrXxN4pub+6sYYtB8+0KrMrNMuMjIwSOeKuf2r40/59vD49vNl/wrzHxRp9xq3iPUNSgWeKOfCwkWlwkqrs2kZC8E5PIz1qHQ9P1XTvFFtqTXF7LaQ3KuY5IrmR/LGRt5TBOCBz6Uc8e4+V9j0SHxd4hm1RtNiPh9rlSwI3zbSVGWAOMEjIyO1Xxq3jM5xB4dODg4ll/wrzXVbfUX8NajoWnl1Sa4nmt7mWxuPN/eszEHC/LhmGMZ6D0rF1HS76wstQvFfUUbyrholtrW6IVpZHZmZNnz5DoCP+mYo549xWZ7L/avjT/n28P/APf2X/Cj+1vGn/Pv4e/7+y/4V5DYabez29g7TX/2JTC00T2dyrTwrJGzxsu3phZAo/2zmuz8D6pp9ho2Gh1ciSRjEX02YN5W47AQRkEA4/AUc8e4WZ1f9reNP+fbw/8A9/Jf8Kr2uveM5ri6i+yeHx9nk2Z82XnjOelRf8JJp3/Pvqv/AILpf8Koab4j08X2pEwaoc3AxjT5f7o9qOePcLM3P7W8af8APt4f/wC/kv8AhR/a3jT/AJ9vD/8A38l/wql/wkunZ/1Gq/8Agul/wo/4SXTf+eGq/wDgvl/wo549x2Zd/tbxp/z7eH/+/kv+FH9q+NP+fbw//wB/Jf8ACqX/AAkmnf8APvqv/gul/wAKP+Ek04/8u+qn/uHS/wCFHPHuHK+xVbxvry68NDZdE+3cfLifZ/31jHetWbWPGUULyvb6BsRSzESSk4HU4x7Vxfia4m1DWp7yw+1QRvpZtUZrCfzPMMqvz8v3SBg9+aw/Ccl3a+INS+0f2p5cUJjjD2VwYyXjwI0yuDGp79fajnj3DlfY9A0Lxf4i1uB5tOXQJFjYLIrtMroSNygqRnkEH6GtL+1fGn/Pt4f/AO/sv+FeTabo17bQQW0s19LGtwtzLIkVykrvsCgFgmWVNuFH904PSqVlba8+oTWUl5qJltYoP3zWFysUyZBaEDbjawBDHrnmjnj3DlfY9m/tbxpjP2fw9j/rrL/hR/a3jT/n38Pdcf62X/CvIl0vxDHJIYtRufnKFGltbljGq+XhNpXBAKsPfitbw1bX2l61Z3kt9qUkavO16GtbiRpy64BUFcJyASOaOePcOV9jvb7xJ4pspLeO4j0BXuJBHEA8xy35cD3qjb+OtYuL5LGGbw400snlwjzJcSkA8qcfMPlYZHcVyGg2strr1tf6ms9xHG02WFlcF1LjG9flwGPGfTHWqmq2OpXnh3TtIjQKdOnMkM5srhXcYfBOE4Pzj8jRzx7hyvsehap4t8QaXPDDqEvhuCSfmNWmlywLqnp/edB+NaH9qeNAf+Pbw/7/AL2X/CvHP7F1+aYSXU4kbz/OB+xXB2kywSHA2cf6k8epFE2m61YWv2iG71R/KhcyBo7qRi5Hzsg2DGe478+tHPHuHKz2P+1fGn/Pt4f/AO/sv+FH9reNP+ffw/8A9/Jf8K8b0fTr+bSY57afUoLgwLHG0lncoi4kLNmEp909cE5Gcdq9Uh8SWIiRZIdVLhQDjTpeTjnHFHPHuHK+xof2t40/59vD/wD38l/wo/tbxp/z7eH/APv5L/hVL/hJdO/599V/8F0v+FH/AAkunf8APvqv/gul/wAKOePcVmXf7W8af8+3h/8A7+S/4VV1XxB4zsdPlujaeH2EYBI82X1x6Uz/AISXTv8An31X/wAF0v8AhWb4n8R6e2g3SiDVAdoxnT5f7w9qOePcLMua/wCMfEGhLE+pjQYI5XZVfMxUEKWO4gcDaCcnsCa0hq3jPGRb+HiOx82X/CuQ8dtZ+JJNNtXTVUsYbqR7wJaTxyPG0Uke1SF5zv5B7CuZGk3sd1PIlxqDozyuEljuWVizfLhdnyDZ8pwTRzx7hZnq39reNP8An28Pf9/Zf8KQav4zYblg8Okeoll/wryfUtJ1KW8kuLO4v0Ly7vLdbry9oQKo2bOoIPOeax9Z03WtOsJDDNcRWrW4tWFtp907AFmO5lC/MMnPqDg0c8e4WZ7j/avjT/n28P8A/f2X/CrvhfVtavNcvNO1aDToxDawzxvaO5zveRSDuH/TMfnXkOk2d9BqFrqMU2pRL9siuJEltrh/3KhhsCFcK2G25yeAK9O8F6jbah4y1M28d0gTTrbPn27RH/Wz9Nwo5l3E0yH4lXd/Z6DBdabfSW11DdxyKivj7QqkloyD97IBGPUiuM0jx/rFvquotJbS30d3ePNGtxcbFsYBDAVi24zvzIcj/Zb0rqPE8Nvodra3Woa54ilgkuo7ferxsImdtqs3ycDPcetVtMGkahf6pCNf1aBtPvWtZJbiSBFllCBmKEpzgNgn6140djqe5j2nxW1KW0hmm0G3hLQq7g3hYBsHjIX1GBnk54qvq3xI1q7sLS3hsLa0kvomljnhvSTEUcgBgV6ELz6V1yaXo6oNni24CuAy4uoAG7g/cwfY1S1VNBsbB7tvFV5cLEOUhuoGYKThjjbwMk5pLluFjM8N+OtZn8U/Y30+SVL2eIOrXOEtF8pd2zIy+WO7HHBzWZ4h8WazofiGVmvru6A1RPLT7Ti3MDMyFHUjMZUgHAzlRu9q6zT7fTLzUri1i8S6qstvIipI00IEpaMMpjOz5vlPasxr7SJNRktZdV8QiMXv2OS6leHyvNAOdxK5HQjnt7GqT1CyKuleKL7UPHVvH/aksMDXghNsl0Hjk2zXyEjjowjjbHoE/GJvGWq6SbnUJZLi+1AG4+0afPcmOK3KyoiKF2nbkMMMeDk1qo2lL4hh0mLU9dM7uixzxtCYwWMwBDBfWB/++h+D7KTTb+8uEfWtbit/mT7dcywLDPsbaQCV5GfbtRdBYybX4pXzO3l6TayKytIA9/8AMG2KyqAVwBzj8DXo+g6g2p6LZ6hs8v7RCshQE4UkdO2frXNxaXoskjIfE1wsgYgK1xb5cAA5Hy5I5/StOHQ2aFGh8Ta20ZA2lJ48Ee2ExUSaY0b+W9T+dJlvWsT+wZ/+hk17/v8Ap/8AEUf2DP8A9DJr3/f9P/iKn5lam3lv7x/OlJb+8fz61h/2DP8A9DJr3/f9P/iKP7Bn/wChk17/AL/p/wDEUfMNTby3qfzrO0g/6dqvzED7SMnOMfKKq/2BP/0Mmu/9/wBP/iKztL0Kdr3UwPEWu5W4GMTp83yj/Ypr1Ezl5vFGp6Do2nX0V5Pqt3BA8F7b3t3sCymTgvhc7gA2Paom+JGrXmpJcWtgqQ2rSL5KXZxdIyKVwNufMBVwq8Z5q9o+paTqc4imvvEtgbmL7REb0wKLhFbazg7Tu25Gc88ijQNQ0XVdQNva6prkCoDJJcSTWyxptG5WJAzyp3A46E9K00IsP8L+MtauNE1G3Wz+1S6fp8s0V3PPlriQM+0FRztIA574Iq/pfju8urPUZ5NMjItLfzVMUxYFgwUh/l+UHO5SM5QZpdQXRtLt4rgeKdSeKR1hZ7e5hIjQ5O5sLwg/rV6x03TbmAy2fi+9midN7mO6hIKAAfNhegBA56ZFTdDOSTx94ihvp5EsIZI55kz5lwxS3QcM6/LzG3OG7k04fFPUGYSf2XYxShpEaOTUSF2qxG77vUgcVtGbQY7q7t5vF2oQraxREyPcwbJEY/Lt+X5hn261Yl03QQ48zxPP5Zz+9Nzb7Qc4xnZ1zT0CxX8QeOtT0++8mx0e2vY2+zqrG82FTKhfL5GABtIBzySB3rMl+KGpR30lu+gwFY/M3qlyXkAXzBnaFwV/dgsQeN1byWWkyySRyeLLtXyQVe7gyypn5sbc4GD9Me1UdT0zw9pZi8SDX9SllumhsI54LmJzIJJgoVflwRufLY56mloFjMf4p6pHczxNoVk3lRtgpfn52XzeRleUIiyD3DLxzWppPj+/vtZt7STRFt7We+FqkzXOW2nPzbMZGTjg9uavNpeiYVm8WzbWyiE3VvztwCo+TnGRx9Kctjo/2hQvjO588njF7BvJPAP3c57UPlCxy9l4212z1fxA00dreLFdMkStfsFjQNtX5Qvy57nJ6ir3h34kajqnie30u40iytrea48kSfbCZBywB27cZyvr0Na9xYaFbLM83jCeLgmXN3ACQDzn5MnFRy2+gx3EWzxdctdSEtEqXMG9iMZx8nXkd8807xCxhah8VNRsp1V9FsnVrzyNy3pwi+aIyXO3AYbgxX057UR/EbXFntZL3TLGIXEYkhSO9bagaFXDSHb93LYz2wa3NO8N+HLOP7BZ+JbhRLO7+T9rhcvKT85wVJLZPNRW0ej3GrX2mnxDqUf2JhbySyzwLGX2BjGuVySFIJHTr6UlyisZ938RdRstXls/7Ms7hBMVYx3rOePIB2AJyo83J9ArGs23+K+tXkCeRo2mwSs0aspvi5BLAMCAvQKeDXUnw3oCajBrDeJbtbmSBooZzdwjfGSC23K4PQEmpY9G0YIJI/FE4XAwy3EGMHgc7O9O8R2NXwZrkuv6Mb+a3W2lE7xPGr78Fcd8DPUdOK2ct6n865kadZQSNbDxhqETowUxC8iUqTyAV28E/SkNvYbQx8cX4UgsCb+HGBwT93oDioa1KTOoy3qfzrK8WFv+Eeu+T90Y/MVi6ettf6zeaXa+KNdmltIo5JHS5jZMPnABC9eKPFOhTroF23/CR64flHHnp6j/AGKLW6jOwZm3H5j1rjfFt7Ja+JYg2s3FrZNYT/ahFchfIIHySFSPlJPAY/lWs2gz7j/xUmvdf+e6f/EVhavbw2uqGwlvvEl1NLbPMpRoWEqoMlOV5Pt0oW5LRR1XUddh/wCEais9Wku3kjEcrxSqQZMgmScd4wmeRj5iKqvfeKdMifWf7Xkv9PihdSqzlvNw+PNXAxjkc9hn0zV+abTrTTdN1B9V8Rx21+hCuDCPKG3JVxsz26DPSqen65ot1fNpX9teJbaZIN7wytEu0HGFI245BBx0xV7oVj0TSrr7bptteBJIxNEr7H+8MjofeotM+bxpfZOf+JZbf+jZ6oLoMu0Y8R68BgYHnp0/74p3hexey8ZaiH1G+vC2m2xzcurbf3s/TAFXhl+83JqfCcr4r8RQ61pRspND16CAtmZnsATtwR8p3/KeeG5rj10azN2lydP1+byyxgaTTNzJujjTeT5mGf8Acj5j2ZuOcjqPGtveS2VkYLW4uYI7+KS8ghUs8kIzuAA6jOOPSuekm8X20ksOj2d1b2iXeLZJ7Nn/AHRi3/Nznl8qTngYFZRbsei8NBMo2fh20trRYI9P1uMxosa7NJGABnPBkJyASBjA+tSNodpu07Ona0Gs4pI1I0hQZCzFsn5+eoznOcdqqWV149tpNTntLHUYvMmMqrcWDSGViACoww2hecHvU39qePo0mm/srVJ5HBVEazA8shD8yntlvXNVeRHsKZoaXpun2eu2upf2Pr832WVJEibTvuEIB8uJODkHnkYJGO9J4m0+LWtRkvv7P8QQSPcRz8aZneUYsu8b8MQTtz/d4OeoPB1x4qXXEW80fUI7a8meW7kmiKBHKjnBzwSOgxj8a7/Y+fun8qmU3FlxwtNo4jR1m0/XYtS/s/WmUXRuHiTSducy3EhA/ecDNww7/dFQ6rYwXltPZLpviAWJEotoZdLD+WJZFd1J3jK5XA6EBjya73Y/90/lRsf+6fyqVVlfYr6nDueYxaAq5D2OqzDYUO/ReSCiqRnzP9mvQ9E8VR6Zo9pp/wDYHiSf7PEsfmGyAzgY6BuKt7XxjacfSjY/90/lSc290H1On3Hf8JxH/wBCz4j/APAMf/FUf8JxH/0LPiP/AMAx/wDFU3Y/90/lRsf+6fyqb+Q/qkO47/hOI/8AoWfEf/gGP/iqP+E4j/6FnxH/AOAY/wDiqbsf+6fyo2P/AHT+VF/IPqkO4v8AwnEf/Qs+I/8AwDH/AMVVDTPGsa3mpEeG/EJLT7h/oY4+Udfmq9sb+6fyqjpSt9v1LKnH2gZ+X/ZFUn5CeFj3OK+zJdx2f2mHWLiayUJZbNKXYkfmb2yvmHcSQoJz26U0aWu+MnTNTjKFGHlaIEJZYfKAP7w5TgEr9R3qO6TxLp2kWS6No17He2UbW0zG2LbwWzlOeR8vX3qsLzx5e6gl6+kahBJAXECtbkId6D5WwcbdyDnqoPWtU5Gbw9M072whu7uWb+ztcSOYgyRR6QoQ5xvAG/gHA2jt3zWlo81raWOq23/CM69bG9RIleCyUAEIqtIADxuKLlf9nrzWZ4ZXxZHot9ZmG+tRDYyrZpJakyCTc5Rt5JBbpwR6Vd07UPFrWeoPLpt6xjgzEJYtrlwwA2dmJT5j6NkVLb2H9Wpmc2iaZJhn0nxAZQoYMNLTCy5zlRu4Trhex5qi3h2LY8C2Oq+WzSPsOig8v1OPM65OeMVIn/CdJeXE6WupIs8scku2D5mjHAIByAxwNy9qDrXxDJGdFvk+Z9zmwLPt3Ehcg49Ku8hfV6aZXv8Aw7J5VzNbabq090yuI1fSdgJYTgjdvOB+/P8A3yK1xb/bfCuhaXeaHrdjLp7BpRbacpQnzklJTLfKxKDkf3jxVvW7vxm16Rp8E0EP7j5jZNIF3Rs0mQCCcMApwRgMaxjr/j3+15rNdMmMkSPIIPIyzx5kAcnsTtXaMc9M0XkDoUzQs7C1toWj/snXZTJC0Uhk0lSPuoqMo3/K37tSx/iJY8dqH9grub/QtWO4ks50UeYCc5wwk4wScenFLLrHxFWedU0e8mjVGEH+i7S4HmbSxzgMdsee3zGtTTdQ8aNq1t9s0+drWa72yotqY/s8fIJLEkOvQ8AHr9KV5B7CmZh0GzEjeVo+qJG27dnRtztliT8xk6nPPr6Un/CPwfbbi8/s/W/PnZmZ/wCxxnJVFJ+/1wg5GK9L2P8A3T+VG1/7p/Ks/ayNPqdM8+t9Mjg1O3vo9N1kvFJGxLaOCxCMpGDv4YhcFu+Se9Saxp9tqWoardyaVraf2jLI7KNJHyhkRRg7/vAxjn0LDvXelX/un8qNj/3T+VHtX2D6nDucpqM8V1aWcMOja1bm3sGs2I0lSuDj50G75Dke/BI9656z8N6dbwW8L6PrckcBjIiOlkRtsLY3DzMnAb5cEY4616Zsf+6fyo2v/dP5Ue1fYf1OHc4nX7XT9Y1mXU7rQNcMjzrIo/szkKE28kONzdwT09DVa906G7hRH0vWgyIo/wCQOu3cgIXjf0IJ3D+I4PGK7/Y39w/kaNj/AN0/lR7R9g+pw7nNeEru28P6tqN9Ho3iKRbwKqxrpypsAZm5Ib5jliAewAFanijxrHJoN0p8N+IUyo5NoMdR/tVo7H/un8qzPE6sNCuvlP3R29xRz33QnhILqazeOI9x/wCKZ8R9f+fMf/FVz2v6/Jf6kL2HStYtZ4LZ0tWbTdzRlxh2Y+YNy4HQY571vsjbz8p6+lcp4lsr2fxBHJBb3awCymSeaCAtJlgAoQk7T/u4NKL12CWFgluT3Wt/bLbTo73R9SltrRlkXGlY3OAQuD5mNvJyO4rPhXQx4cfS7XQ9eDurublbNWbeWB3ZL52DGNuenFQ6jaa/Le6AFs52htox5kSxYjeQkAlwOg2Zx6HioNS0DV7Pzta0m3nNwYnYWRjO3742rgY6ryVHJx1q09CPq8TuNM8XQ2OnW9kvh3xNKIY1jDvaDLYHU/NWp4J1pdZ8Yamy6bqFl5enWwxdxBC372fkcnIrM083Uthby3VuYZ3jUyR7T8px05rS8Ehh4x1PKkD+zrbH/f2etcK/3qMsTQjGnzJnBeINF0zTobRYTqctxeXSWtuG1CbaGbPJw3QAE4FZ5bwrZgxaxe6jZ3UU3kTJ/aEzKjkbgN2f7vzewrT8VSTnToxr13olpb+cjRStNJERKD8u1s8H/wCvVaHw3LcoLuL7BMk7icSrPKwkzH5ec55BXr+dbrL8R1iN5hh91Iy7fUfBonu49QvdTtBDMY4y2ozHzFAGH68A54qylx4Nkkk2ahqwSMBiz3kw8wbN3yfNyQKIPB0UU91YxmzE88YaeL7XOXKcbcjPQYwKdL4BWSExSW9oyHOQbifB4x6+lH9n1n9lk/2hR/mRJoUPh3VLyW1WbU0JlYW2NSlPnRgZD9eM+nsa3f8AhE9K/wCe2p/+DCX/ABrH0nwfNpt9b31rb2Pn2xJiaSWZtuRg9T6fyFaer61eaPFHJq2oeHrBJGKo08joGIGSBk8mpngMRfSJcMww9tWS/wDCJ6T/AM9tT/8ABhL/AI0f8InpP/PbU/8AwYS/41YSTxEyhl/shlIBBAkwaUv4iCkldIAHU4k4/Wp/s/Ffylf2jhf5it/wiek/89tT/wDBhL/jR/wiek/89tT/APBhL/jUttda5c26XFu+jSwyDcjp5hVh7HNP3+IvTSPyk/xo/s7F/wAof2jhf5iv/wAInpP/AD21P/wYS/40f8InpP8Az21P/wAGEv8AjVjf4i9NI/KT/Gjf4i9NI/KT/Gj+zsX/ACh/aOF/mK//AAiek/8APbU//BhL/jR/wiek/wDPbU//AAYS/wCNWN/iL00j8pP8aN/iL00j8pP8aP7Oxf8AKH9o4X+Yr/8ACJ6T/wA9tU/8GEv+NUtN8KaW99qC+dqfE4A/0+X+6P8AarV3+IvTSPyk/wAao6dJ4g+26iQNKH74ZJEn90e9NZfiusRf2hhf5jkrCfTknsotW+226X8DT2kkWozfMVcK0RG4/N8ykHpzTdGvNJub3y79NSsIMHHmXs4eQ7A6hRu5O1hkdjj1FW9O0HTL4W8dneaVeFo99ttvZpGEaPklMHgbjzj2qzP4QRZ4YJmshMfniVrqbdlECbhz1VdvPrg1p9Qr/wApH1+h/MR6rJ4as4EmhbWbgrKFmQ30oaNccnGeSOOPer+n2nhe9t5JYrnW4xEhaQS3kysmNpII3dfnXjvmqp8JpqTLqStZXKy/NvS7mKSds9fUfpV6z0HWYre/t7hNHaO7CxnY03MaLtXkn7/qR6Ck8vxFvhBZhh76yMVtQ8JJeXMLyawY49nkmO+mZpCxwRjPylfQ9s1ZluvAyHdJrGoKuWVo2vpvMDA4PG7p1p8fhCGWSeGOPTZJI8JMBPMWVjzk88Mc9etQDwBbhvJENpuKthftU+cHr3o/s+u/ssX9oUP5kSJceBvOeFtbvWddxyl/MQqrv4J3dfkb67T6VHqsXhOz0611y1GpzSX00VujG+lVzGZljYk54VS2frTL34ds9rcC1h09Z3DFTLcTlMkSD5hnOP3smfr7Vd/4RDUbvRdOsdVh0pjY42C2edE++r7euSNyL1p/2fX7Mf8AaNHuhyjwaw3JqOrOMnOL2bKDggn5uAQ6kHvkVEJvA32jyTq2prKG+YG+m+Q+jc8cZJ9hU9v4Nmt0McUVmoMRiY+fMd6YUAHnnAUY9MVWXwCoVl8m3ZWJZt1zOc54Oefc0ll9b+UHmFD+YZJe+BFEwj1TVppIQxeKO8mL8HHA3c89KWa58GJdiz+36ukxzuZ7ybZHgKfmO7jO4VYn8FyTurypauVG0f6RNjGSQOvbJqBPAMavI4t7XdIxLn7TP82cZzz3wPyp/wBn1/5fxF/aND+ZfcWI/wDhCpL2OyXVNSFzIwAjN/NnBIAbGfukkYPfIqoZfDUGralbahNqlnbWUphMsl/MOQisWPP3cOAD6/WrUXgtop4p0hsRJEysp8+bnawZQeeQNq4HoMU+98HveXN1cXENi8l2zNP+/mAfcqggjPT5V47EZpf2fX/lD+0aH8xLJY+F44beaS71dVniMqZvZshBj5j83TkYPfIqmbjwMtqt02r6ksTbQM302QWzjI3Z7HPpjrV++8O3t7BFDOllsitjaDZLMpaM4yGwefuj9fWqNj4HWxkiltLawiliAVJBNNkAZwM56fMePeksvxH8o/7RoP7RLfr4MsLx7S61TUo5EkWJ/wDT5iFcjOCd3HHPtTZv+EMhjEk+papEp7tezDk9B16nqB3FW7rw7e3N7Leyx6f50zbnIlmH8G3GM8DHaqs3g2SZFSaKzcBVUE3E38PCnr1GePaj+z8R/KP+0KH8yF0Sz0PVtbvrC3bVvKtYYnEx1CUB2bIIxnsV/OrXiTwrpceiXLCXU8hR11CUjqPen6NoN/pN/dX1jHp6S3QxKHlmZcZJ4BOByT+dSeJX8QnQ7rcNKxtHRZM9R70ngMTfSI/7Qw1tZFp/Cek7z++1Tr/0EZf8axdV0mytdbh0yFrxpJ7aSWIPqkwbKDJON3T9a6J38RbzxpHX0k/xrF121uZpTLql1pUDGB1BM8seEHLkc8cdSKUcvxKesQeYYZ7SKraRC2m6bepDqKG6KCWFtQmZtzdlIYdhwTWQl1pMdyEvI9Uhg8ppHme+miEbBsENubjHfn+ddDvmt4rASaho2HybMyXEhMny/wAJzydvSqcf2TVbCTTY9S0C8jZGLbbmRnxuBLZznOQOfaqWAxH8onj8P/MbcXhbR5YUljudSkR1BV11CXDA9CPmrf8AhjpNrpfi/V1t2uXEmn2pbz52l6ST9Nx4rFso9btbSK2tl0lYIkCRj94flA47/rW78OGvz4v1b7f9l3f2da7fs+7GPMn67qujg69KfNKOhniMbQqU+WErs4Dx7rOjahptnFZ6rp920V9FO6xX8MbhVzkgscZ5rkr3V9RjvZr9ddEcCkMIItZiKqoWIFQgPP3ZeB3Iru/iFNDpulWc1vbxq0l/DCyRCONpA2cqGYYB461iJ470y3uhZNpFvOI8IZt0JMhxFyMdeZl/I19I1qfOJ6HOabfXkkVtdjxFAPOtYgzS6rGLgf7LNns3zEenFT3d9M9tG1r4wa62TSruTVkhJUFcFgx5534x2xWvbeOLV9SMkmn2SwvaoyW5WPAb7zHeOvHGPWrd742trVImk8O24Z2aNlcRpsZdvB3D0ZenvSS8x/I5e5vtZkhZj4tBcoFWKPWIECgRSBRu3csHKFj0IHtVzU/sl/4XtNLk1qxM51C5mlkl1OJvLjk3EAnOdpDBSByOa17nx/pscH2iPw/bSQE7PM3wj5hG7t8p5xhDg9DmoPFOvzSeFLTUrG3tIbia/uLdFt1RhhN4VmBHIG0OwHOM4oa03Appqd1JqT3MniWCK1eSM/Y4tVhVY0CEKEIbPyvjd/eA4qE3t+80ryeKoWiCSHy11mMBySoIBzxld5Un7ufaumHi2xF4LRNLsZ1LCNLlWiCysIy7nHUZA+XPXI9arHxxpsk8tvHo9mhEbMJm8vYOVVfpy43Z4HNHQXUZ8O9UttKSW31XxFpv2cQosKtqEbBDkkqADwMHknqa63/hJ/DOP+Rh0r/wKT/GsT4da5aa9ZfZ5rW0ku7eBXmkWFNrkk8jAx26Cus+y2n/AD523/flf8K0RLZnf8JP4Z/6GHSv/AtP8aP+En8M/wDQw6V/4Fp/jWj9ltP+fO2/78r/AIUfZbT/AJ87b/vyv+FPUWhnf8JP4Z/6GHSv/AtP8aP+En8M/wDQw6V/4Fp/jWj9ltP+fO2/78r/AIUfZbT/AJ87b/vyv+FGoaGd/wAJP4Z/6GHSv/AtP8apaZ4m8Nrf6gx1/S8eeCP9KTkbR71vfZbT/nztv+/K/wCFUdNtLNr/AFEG1tseeOfJXgbR7UncFY851a7DaRBZafrOn281iDBHPbanDG00ZbO5TnKjhcg1ShuNSmumnuvE1qkol3QN/a0TCBmQAkc5MeVBKd91aen+JUsptOZ5rXUYby33Trtj/wBGm83ahLdlbJ46/KabpXiaS1vUl1T7Dco5CxpD5YQM8Kygv/sjJGfTJPSs3uaJiaFceXZ6na3nimzhinsJIbaFdRh8qF2ZzkEHIbn73T8qtaXqk0VlqSyeKbFZHtwkKyamj7myCpU5+QhMqfVuelT674whhYW9ta6XBdwzDdGRGwmUDlRjsSeCPStrTNdt5rC8uLvSbGP7HCrymNVZWDKrIRx905bn/YNNIRw7rK83m/8ACWWo3Mkrj+14xvVT8sTEHl14y3QgYqH+0tZCeW3iHzAHdlZdbgVsFiVXO7oOn0rbbxvsvLp00uweJ/LEQdU2xYJ3tkdUOOGqR/iNo+PNTRbaQ/OOGiCEA9SDz0FIfyIvEGpSXt551l4ujs1H2bcIdUh+dQh8wKCcBt20k9wDjrWP/a+pPrstpF4qRWjhklSSTUk8plLSAKcHG45TGPugc1uJ8RtFE0qDRI2RN5JbyicjzSAAO37lvzFW/EPiqK38MaTfxWNlZS39xEcvEmBELiONwM9SVbIHXFHzD5HMyX2sLPK0XipfLaIrGP7ZhO0fvCqnLcsMxgt7HFaulandxa3DcXvi+0nh+3b5Y21KLyVixjAAO4jHY9SM9K17Xxpp11GzxaPY/LH5zFjHgoQjDb/eIEg3Y6YNU1+IekGVx/Y1m0SMVaVXiO7GSdo69Bj647U9O4fI7D/hJvDP/Qw6V/4Fp/jR/wAJN4Z/6GHSv/AtP8a5C68d2sbSRL4fsUk2kxu8kJV/mIXpkg8c1DL8QdOa+eBdJsGhiLLM8ZQMSFQ/ICOeWP5cU+cjlO2/4Sfwz/0MOlf+Baf40f8ACT+Gv+hh0r/wLT/GuYt/HGlSarBY/wBj222VkHnYi24dlVQB1LZYZHbmq154sh0zXNbF3ZWdzFaTMkdvEiA7EjjJIz1fL8j0Ge1PmDkOw/4Sfwzx/wAVBpX/AIFJ/jSf8JP4Z/6GHSv/AALT/Gsm+8Q6fZWtrPcabYL51mbxgdg2p8o+X+994ZA7A+tY9l8QNLvYoVtdBgluJQhWPEaLg7s/M3y/wnjryM0XDkOv/wCEn8M/9DFpX/gWn+NH/CT+Gf8AoYtK/wDAtP8AGsLVvFFrY6vcWK6BbziGUIW/dKSNm8nnjp0HU1UvPG2mWsKSHR7OUlVOIzGfvZKn02jGCex470cw+U6j/hJ/DP8A0MWlf+Baf41m+JPEvhttFuVXX9KYlRgC6T1HvVbwjq8eteJtVtWt7Bbe2hi8uBY0LI25lcnvyRx7YrZ8S2toNDuj9ltuFHPkr6j2pptk6Dm8TeGtx/4qLSup/wCXtP8AGuP8Yy6ZqWuWupWnirSXjt4mBga5iAY5B25zn5sYr0F7W03n/Q7br/zxX/CuR8b3P9nzu1jdafFIlq7SW7xRggfwkcfeJ6HsKT8xooQ6zpMcOlWM0+lzxRTmeWb+0IAIm3FgME5wM4/Cq2qpoDQyahZa5pMerlHbd9ujCklshMZxnGefpWnPqMjaV4fms20/zrsOrpJDGPNfyyQCe2CAc96xbPWtZtrebVryxgfSo42CkxRF2wQGOen3jgN0x9KnQo7TT/E2hrYQLe+JNIa4EY80rdJgtjnofwrovhpqenaj4u1dtPv7W8Cada7/ACJQ+0mSfAOKzrBbC8soLuKygVJowyh4FyAfwrZ8AxRReL9V8mGKMHTrb7iBc/vZ/SoxF/ZlUfjOY8Q6Xren20El5r1pciadYY0GkqxLt93q+BwOtZ/iDSHs9KDaj4j023iucQ/u9EUyIWXIBwTtOF4+grtvGegJ4j0+2sZZFSCO8juJVO794qE5UFSCufXNc/qXgK8ur6S4i1pY0MzMitCSdhbdhueSp4U9hxXjrE1HvI35I9ivpXhe8i0qyWHxPpDQLBH5Rl0pN+3aCufm64INSw+ENVhgCS+LNMuNzs4kuNMRmYk887vw/AVBB8NZ1sPIl13dMkaRxypER8qrjkZ65Aq94h8E395psUdpr0wmihZSkkYKEkDdsAwVJI7k9aPrFT+YOSPYRfCGrSL8uvaNIoOONHQjjt976j8akHhHXsKv/CQaVhSSo/sdcAnqQN3erfwy0O50Xw8ovN8c84VngbP7kgYxyTycZJzXU0niKv8AMHLHscUvg/W1xt13SRggjGjr26fxegAo/wCEP1sAj+3dJ5BBH9jryD1H3uhrtaKPrNXuLkXY42Dwr4ggGIPEWmxDGP3ekhf5NUv/AAjnif8A6Gqy/wDBZ/8AZV1tFH1mr/MHJHscl/wjnif/AKGqy/8ABZ/9lR/wjnif/oarL/wWf/ZV1tFH1qt/MHJHscl/wjnif/oarL/wWf8A2VH/AAjnij/oarL/AMFn/wBlXW0UfWq38wckexyJ8OeJ8f8AI1WX/gs/+yqjp3h3xM17qI/4SeyBE4BzpvU7R/tcV3lZ+lNt1HU254uAeP8AdFH1qt/MHJHscJpmm316lu0etadBFdQtOjyaOiqVVsc/N6nj61PcaHdQX1vYSeJNF864D7FGjKR8gXKk7uDhgADyc8VY1rwFeahpUOmvrESpaMVtWELAqhOcNg8n7v5VQg+GV9vka78QecXYnd5LBkym0sPm4YDbg+1P6xU/mHyR7E9hotzf6amqxeJtF+ztGZfNk0dFKoCQWbLZA4PWrFj4V1mOO5aHxfp06ykNKW05WAUr8qcNwoB4B7VNo/gV7O21GG51CCd721ltvN8pgUDlieN2CBngYz1ot/A90thqNvNqyyG6g8lMRsqqDIH+YA8kEFRjHynFH1ip/MHJHsMHhjVG2hfEuisGwigaUhz32/e/GqdroNxc6nPpsPiLRZLmGNZHUaKuCrZAIO7np2pNR+GtxOXNprS2jvcNM0ixsWbIIAPzYGM8Yx71f0rwRc2PiS01ptQgIt4RHJDFCy+aArAnluCSc/Wj6xU7j5Y9iteeDb66t5LZvE2jJ5oZN8WlxhwQDkqd3UZNR6f4a1BLRLVPGOlX0docPNNp8blHyM7juwDnH6Vkad8NNXvdDtWuNUbTpmUl7WRHbZlQnJDZ3YGSc962v+Fd3EeqyXkGqW6RSSmRoPIba+QAVfDcjqfXp6UfWKncXLHsTp4X1ZeG8QaNFtDYDaSg4HBP3unFRS+GbyAoJPEugx72VV/4lMY3M3THzd+cVlv8PdUuNa1KAX7W0MiebFeBGKlmmlcxjLHgBwDxyMelTeH/AIYXmmX1ncya5DcG2mjlIeBjvKNERnLHH+rP03U/rFTuHJHsWV0K7bWZtL/4SLRxdwxLLIraMo2q5IHO7qTnirDeFdTVCy6/ortgttXSI8sR1x81Q3/w5nvPENzqU+qwzW80pf7O8T5IzkAsrA8dsVlH4b6nPq1zayapOIRCHS9ZWwzln+RQG4ChhngZwM0fWKncOSPY27Tw3qF0iy2vibQ5hyytHpSHkHnkN2I/MU9vDOps7M3ifRWYklidLTOcYOfm9j+VL4X8BHR7qaeS9guGe3khQiN0MYf0w2MdzxmsWH4WahDbGKLxDEp8oRqTC5HEaJk5bn7pP/AqX1ip/MHJHsXbLTrvVHeG38U6RcPbyvC0baUu6Pa5RiFLfd3L9OKdb6Ldy6nLpkXiTR/PgjSVh/Y6hcMSF2ndgnIPSqGo/DjUIbG8uf7RS9nP7wxwwMjy7ZJJNgIYdfMI/AVY0n4cXSpazXeoxvmOJpbaSN8KwByAQ2Rgn16g0PEVP5g5I9jXbwnrzMWbxDpjMTuJOkLkn1+91/pTf+EP1vGP7c0jgYA/sdcY9PvdK7U8k0VP1mr3FyrscbH4V8QQyNJF4i01Hb7zLpIBb6kNzVLxN4e8SpodyzeJ7N1Cjj+zcHqO+6u/rL8V/wDIvXf+6P8A0IU1iav8wckexjt4c8Ubj/xVVl1/6Bn/ANlWPqel6tbX5t7jXLWWZoWcMNEDbwoyVzur0Vvvn6msDXdAbUtWTUPOjRorSW2QENyJBht2GAI/X3o+s1f5hqEexyc9vdwjT/M8TWCi5jE0X/Em/wBWh+UMRu+XkhfxqGzllvHitIfFdgfNiLJGdFxlc427S3XPaumfwbBLHosE0yPFpaLGDht7qvRM5+7kA856Cq1x4GW50E2c15GL/wAqSMXkcZQ/NJuHQ5wBkdc8nmn9Yqdw5I9iRfDfidVC/wDCT2SgfwjTAAP/AB6tX4f6fqVh4v1VdR1OG/ZtOtShjtvK2jzZ/c5rS0y3ez062tZJmnaGJUMjdXxxk0/QP+R01D/sG23/AKNnpxr1JOzZUIpPRE/lvn7jflRsk/uN+Ved+N9F0Hw7pVvfN9vWOS6jgd5dVuiqBs/NgPk9Koa2vhqwtoltoNRvLveFljXWblVUcgspL8gMNp9Ca57BY9T2P/cb8qNkn9xvyrzS3PgBrSCWa71SKSSFJGX+1Lkhdyhuu/nGcZ9qvXmm+CLSKOW4u9URZFZgP7VuCQFODkB+OtFgO98t+0bflRsk/uN+VcToOh+DdctmuNLudUuIlIDEarcjGRkfx9CORWj/AMIRoH/UV/8ABrcf/F0Azpdkn9xvyo2Sf3G/Kua/4QjQP+or/wCDW4/+Lo/4QjQP+or/AODW4/8Ai6Qjpdkn9xvyo2Sf3G/Kua/4QjQP+or/AODW4/8Ai6P+EI0D/qK/+DW4/wDi6AOl2Sf3G/KjZJ/cb8q5r/hCNA/6iv8A4Nbj/wCLo/4QjQP+or/4Nbj/AOLoA6XZJ/cb8qNkn9xvyrmv+EI0D/qK/wDg1uP/AIuj/hCNA/6iv/g1uP8A4ugDpdj/ANxvyrP0uN/7Q1P5GH+kgdP9kVlf8IRoH/UV/wDBrcf/ABdUNM8FaE9/qK/8TTicAY1S56bR/t00NHLf2h8TrqZbh9N1S38uYBbeO3XbIuVb5s9uSPoKsXmq/FG3B8rT5LkiLcNlgV+by5WCnLcnesSZ9HPTjFXQL7wlMs39tf2jZKmzZKurXJQlgcofn6rt5+orStW8BXF1LbrcazGYxwsmoXQM24REbPn5B85B/wACFUMoW2u/ES+hGp2Npc3UINykaQwhY5GWQqByemFOD65r1i1E8lrDJLC6SNGrMpHQkAkfnXmlpH8M7Qmxhv7yER7mEcWpXSBBjccjfwTk05Zvh3IVW1vNXuZC6KUi1G5JBbpn5+3f0waTA9N8uT+435UeW/8Acb8q8u8Qy+B9KvlsxJqk0sd4ttdAarcjyQfvN9/nGRke9WZz8OLeVI5tU1FXkI2AapdfMD3Hz9KXKKx6R5b/ANxvyo8uT+435V5w8XgMW73S3eqNbRMyzS/2pdARkYx/HyDng+xrNv7rwjb3F9FBFqk4t57aKFl1i5/feY6q7j5+i7vxo5Qses+W/wDzzb8qNkn/ADzb8q83jPw7k8orqGqbZolliJ1O6AdWPykHf36/SrM9l4DhsVvpL7UxA1x9nRhqlyd0nUKPn9KLCsd/sf8AuN+Ro2P/AHHP4V5tqlr4Rh0S+1DTf7Tvns0jkaMaxcruRmADAl8Y5/SnOPhzHcpayapqKzs2Ap1S66cfN9/GDkYNFgsej7H/ALjflR5cn9xvyrgLaw8EXNil9DPrD27zNArjU7nl1UsR9/0Un8Kzb0+DYdQht0l1FYDI8M88mrXI8qUEYUjfnnNHKOx6j5cn/PNvyo8t/wC4/wCVcB4W0jw5r0uqiGHVkhsrwW8b/wBr3J80GKOTcPn4Hz1tf8IRoH/UV/8ABrcf/F0gOl2Sf3G/KjZJ/cb8q5r/AIQjQP8AqK/+DW4/+Lo/4QjQP+or/wCDW4/+LoEdLsk/uN+VZfiuN/8AhHrv5GxtHb3FZ3/CEaB/1Ff/AAa3H/xdZvifwXoUehXTr/amQoxnVbgjqP8AboA7h45Nx/dt19KTY/8Acb8q5tvBGgbj/wAhXr/0Fbj/AOLrL8ReF9M02zS5s7PVLoeaqun9sXIOCQPl+frzTsh2O48uTP3G/KjY/wDcb8q8z0fS9J1XQb/UIbXUIXtZ5Iyr6tckAL1yN+cjFVtCXw7dX32LU7XU9Nna48mPzNYucOduQB8/JPWnYLHqvlv/AHG/KodBDL4zv9ykZ0226j/prPXP/wDCE6Bn/mK/+Da5/wDi6veBtGsNH8Y6otl9qxLp1qW8+6kmOfNn6FycU6XxDjuY3i2R47W0m8Q3GkWlvDdxyQtJLIgMo+6OOvfisvU/Dtg6Jql42mxR3MhlhlNzKqlm+ZtnOAD1x7V0Hj7S7zVtP0+2tIJJdmoRTStHIqNFGudzDd35rlvEPh3xdc384WF722FzlQ1yoRlGfLdFY/JtXKMONxOeaFYSL1n4Hh/s1YbfT7CS1lRDGfPlYbNvy7TngYNTat4KbUbJbc6bpkTxxeWksUksbH5cDeynLDgdc9Kw7Xwp46bTFjbUbyzniSKJES+OxsRhSQAflAwBt+prW8S6L4tGk2J0+9upZo4289EuihRjhiSergEEAcnBoGX/AAdoXiDw9o0dmyaVJclV+0Sq0pDsBgY3EkDAxW1u8Rf889M/8frJ+F8Orx+HzNqz3mZ2DxR3cvmSpx8xJJ4BOSF7dK6upYmZW7xF/wA89M/8fo3eIv8Annpn/j9atFIRlbvEX/PPTP8Ax+jd4i/556Z/4/WrRQBlbvEX/PPTP/H6N3iL/nnpn/j9atFAGVu8Rf8APPTP/H6N3iL/AJ56Z/4/WrRQBlbvEX/PPTP/AB+qGmN4gF9qZ2acP9IGT8/HyiukrP0s41DVDjOLgHHr8o4oTGjhrPQNJ8TaNBZ6fLpeoWmnu6o1vdSlkZuTkg5Pfr2q3L4JRr+OSS1tPtG1SgFzNn5BDggZ6jyovy96wP8AhD/GFlpFtdaWt6mqPIftMcV1HFsiTcI4zg7XX5icnLZIz0qaHwv41s72V7b+1HhuVRrjzNUy7YS23opLZVj5cyhhjG4HgVaGW5PAF1feIb69kGnzWM8LQ3MImn3mdsZcndj7uBjt1q7afD9LV0eOzt12OWXN1NhTk/7XufzrAutN8dSeJ7q0t11ZI/s0k1sXv8RqpUKEYg4Lk5+nWk0/w18QJmto9UXVmjjdN7PqqYdUJI4VvvHC59eaANa58F3l1rN9da62mSzaleNLaJHNNHgBACuM8txk1O/w6gdEjNhbMsYwo+0zcL6DnpSeLdF8T3eszXNlZ390VujLBLFqKxqE2gKFUn5cHIbpmqJ0P4isqyJeXEczM3mlrwGMMQcyqM8DGAqdAckigDam8EvPpT6XNaWsluxUkG4myAucc5yByf8AIqg/w2tvML/Y4lbj7t7OpUBg2B83HzKD+FN1PRfGq6V4ch0+bUprizib7W816isz+ZEV83BxJ8qydMjmjRvC/igz38upXF8DdaRLaxhr8sY5mY/MOe+cqf4RxQBdfwLusBYvZWhtfJjh8s3E20rH93vyQD19hUv/AAhcn9mPpqWNolu1ybplWaUEylcZJz3A5/Os+307xVp2h61LeSX64stsMa3Rlkd8rsKYyVKplG6bj83vWSvh34hS6hZiWbVP7PkWNZgmqBWWLzVfBO7O8KChI65FAHRWvhFLfS77TYrWwNvJEsdwDPMdsakMFznheOg96rSfD+O5iEsNpaltn7uQ3ExGOCvfkfKvFZ2leHPG1jE1qy6hJbRo4twupDeJCrbXYluVyRlT3I9KzbTSfiHdWd49u+rpcQ3gjIe/C7th6oCcbP4T/e6iiwHXeHvDWvWXhtNH1CHRWCzCcLbGZVBDbgQWO7qOc9iR0OKryfD2N5pZWsLbMsxldRczYLl9x78c1D4O0XxdBriX2qxX6+XbzJGtxqIlXewUjKqTxuB+lY1hofxKi2qw1MlQVEkuqIw2MzMRgHltpCq3UYBoA7Dwjo9xpNlO+hrYSW91IJGkaeWUMVRUGCx4+VAPwrb/AOKj/wCeOnfk/wDjXA3WkeKbXSPDei2KX9veJbXG4w3WEhYMrIZGzh8Dt3JOKs23hzxhjc93qMXl2qOofUS26QYJjbB9QSW6EHGaVhHWyX2rxsqySaShaQRKCX+Zz0Ue+O1WCfEQODHpmf8Agf8AjXnus+F/HNxqRS3kmNvBdtJZzTXgbyztA3sM5buAD0Nd/wCDbS/sfDNla6nPdz3cceJHunV5Sc/xFeD+FJpAO3eIv+eemf8Aj9ZnilvEH9gXW6PTcbRnG/8AvCuorL8V/wDIv3f+6P8A0IUlYEDt4i3n93pnU/36w/EM8klzFbapf6XbS26NdBBcSIdgGCxAPI5rsW+8frXG+OdL1LWLiW2t9E82JbRxFdidFPmNxtxncDgcHpnrT0GVrCyt7C2itbebSli1Zswg3Ep+0ngjbzz06elLeJaazqMXm3Ghz3VpIbhFWeQFNvyk9fujHTpxSXWl67ceHtL0V9HLPHFiS9E0YMThTtfHU8nJ2+hrNsfA2o2miGa1ilh1SGIpbLLc7yACMITkgk/MQT0yPSnoB24fxCQMJpnI65fn9am8IHUD4x1L7eLYMNOttvk5/wCes/rU2mLdJp1st8yvdCNRKy9C2OenFSeH/wDkc9Q/7Btt/wCjZ6qn8Q47kmD6UvPpXL+JGuNFso7prrWL0PMsW23ZAQW6E7iBj/EVgL4utfstnezN4ggsruESpcu8WxP3bSFWw2cgL2HUiszZ4afc9GwfSl59K4j+27eOANeX2tWVx9tjspLabaZIpJOVLEErtxySDUuualDpOofZZtS1aUJGs1zNGy7LWNm2q7kkcE56Z96A+rT8jsvm9KOfSucV9PZFdfF3ytyrC6TBGN3HPPHP0rN1vWtN0u0NyNevb5Ru3raTI5TCF+eeMqDilcPqs/I7Xn0o+b0rkTfRJqs1jdavf2iRW0Nx9qnmjSJ/NLhUGTnd+7f8qtNLpygk+LwMIZObpPuDq3XoO57UB9Wn5HSfNRz6VzUk2npdw2p8WObidlWKIXClnLDK8D1HNaH9lXH/AEGL7/vqi4fVJmrzRzWX/ZVx/wBBi+/76pP7KuP+gxff99UXQfVJmrzRzWV/ZVx/0GL7/vql/sq4/wCgxff99UXQfVJmpzWfpQ/4mOp8H/j5HT/dFRf2Tcf9Bi+/76qhpul3BvdTxq18SJxwG6/KKLoPqk0cBd/E/UL8Wvk29vbG31RFk8mZybmIAHCgjJGGy4OMVWsviHrcBkV3s7lTNO80rXMmzy/9MZFjOOMeQoDdwQK67RdT0zUJlHnXtlt80zSXAhQQSKwQq3+025SCOCCOea0Zf+EdiaOCTxNaK0oO1PMiwQBk/hg/kfer5l2H9Wmc/cfE25huEj+w6etuWJEks7BlRWwQwx98j5gP7pU0vhjxzda7rOo3EnkwxWmnXRS3imOyTY0LJIc8qxV2Htgj1rdA0m41a106DVmvJLoSMHi8t0QxqpO4jocEY9qnji0USBY/EluGkOwBJYgXJzxx1zg8expXXYPq0/I4fUfiHfapYW9vayWEAa4iz5F65nkiAO5QQPvEgfhVy4+J+qxRSyDTtHKxRI5ZrmQCTcWxt46YX8zXRQnQW1OWzi1mJXijEolBiCMMnO0juuOfSp2TQfLdm8TWflxoJHJliwiHox9B/jRddg+rS8jkn+KeqztDb2tjpCzv5gZ3uJCsbrIRnpypRSc9j7VLF8S76O2VbfT7N90gizNcvkM1wse4nH+rw+Qf9kjpXQ6q2iadp8l8+srMkbKhWFomYluij6g59+a2DoCkYN9MR0+4nTOfT15ouuwfVp+RY8K6n/bfhrTNY8pIze2kc5RSSELKCRz6E/pWlzWTHo80aBI9WvEUdFUgAfgKX+yrj/oMX3/fVTdB9UmavPpRz6Vl/wBlXH/QYvv++qT+yrj/AKDF9/31RdC+qTNTn0o59Ky/7KuP+gxff99Uf2Vcf9Bi+/76ouh/VJmrz6UnPpWX/ZVx/wBBi+/76o/sm4/6DF9/31RdC+qTNXmj5qyv7KuP+gxff99Uf2Vcf9Bi+/76oug+pzNXmsvxXn/hHrv/AHR/6EKT+yrj/oMX3/fVZvijS7gaDdH+170/KON3+0KLoPqkzqHzvb6mk59Ky20q43H/AInF91/vVh69qA0a9W1ub3WH3xGSN0ZNrsCAIxk5DEnqePcUXD6rM7Dn0owfSuHvddsbOytry41bVUiliaWY5X/RkDbSX+jfLxnmq9h4nsbrUm01r/Wbe6WLe0cpT5W4KrwTkkEHjjnrTD6tPyPQOc9Ki0D/AJHTUP8AsG23/o2es9dKuCAf7Yvxx03D+lTeEraS18Y6kJLua5LadbHMhzj97PV0/iG8PKGrOa8S6nc6xodzplz4Q8SQRzqB5g+zgqQQQR+87EVzFzo73Om22kDw/wCIhZxz3Ezx+XbFnEqMoVT5vyhQ36V33jzT7q98Nymzt2nurd0nhiyRvKkZX8QTXAXegeJl8M6fDb2V2mqRNPbLLuOfKjgkSNm5/iJyO/zD0rNHdINR0nVNVjvJr7R/EVxPeIzSSJbW4XzuAkgHnfwhcY75NaOrR6jqF4k03h3xGv2m2jt9Sj8m3/0tYzkbcy/Jk5z144qprtr4n2Xf/CP6NepZpex39rDNMYyiRKAVxzkk5O3POOtbPi6y1i+1aaaCzvSbqztxp0iHAtZvMy5cZ4OCCevAxTErHN674W/tCFIovCOuwmOO4ijZ7W3fy0kUgbQJQAV3EZ5yMDiq1/4X1a4v766j0fXbf7agWRV0+2HAiKDpN2DH9B2rq9YvvH1vYMbW3P2lIZ8E2wkEsqKwUYyMBvlP5isPxYPGGrPfWVzpl/Jbwh/skkIKF8wMCTg/3iMA0ahoL4o03WNavvM/sTWokEEEZhextpT+6EoDf63v5zduwrDh8I6415dxT+Hdb+z+TiGVLO23O5DqwK+b9zDH5e5+ldp4jfxPY609zolnP5sllZxSSNB5i/KLguANww2TFk/SslPE3xCku7q0isRLcQQhjALYBlVlfDt83dguBjpT1B2E0DRb7SpNPLeGtdnFlcpPGxsrYPkJs27vNzjAGPTBrtv+El1A/wDMk+I/yg/+OVi6Pe+NLy80ubULa6t1F4qXUCwABotn3ic9N2c/Su+CN/dP5VLKXkc3/wAJLqH/AEJXiP8AKD/45R/wkuof9CV4j/KD/wCOV0u1v7p/KjY/90/kanQrU5r/AISXUP8AoSvEf5Qf/HKP+El1D/oSvEf5Qf8Axyul2N/dP5UbW/un8qeganNf8JLqH/QleI/yg/8AjlUdN8SX63upN/whniE5nDcCDj5R1/eV2e1v7p/Ks7S1P2/VMoSPtAzx22igWp5hqugvqwWW88Ma7NdtGqSkQW4hmCSblLRibkgALkHng9hVW58KXkgl8rw/riZBiiBsLVhHERjb/rc55Az6DFbUOn+K9Jvll0m1ne0lRmhkkTzHt2klHmIVJ5XILDnoxHao18R+OLiUrZwrcn7Ykcnkxg+VFuQMevB5cgdtufY0iLIq6Lod/YeJp9XOgeIpYppJJHt0tbaM4YYA3CbjAAHToBWTe+DL6a7nmOk+IIopJDsUWNsDGpaQgBvO4I8xhn2Fdd4eu/Hf9mQ/abOZ7gQAN5kKqTKIUYFsHnL71yPWrl1FrV1b+HLnV7e6vLZZpvt0cMflsdyMIiV3dFOO/bNF2FjlL7QddumRl0jWotsfl5j021ztGe/ndwcH1rn73wLr1vpLW9joetTSECLDWFso8vgYP73ngYx7muqW78baDaTWGiaReTQ/ameHzo95jQvyCxbLZFOh8S/EBbi1tru1igmkYtiSEIZAFzsUZOeeKabCxnR+FLlTLND4W121mncNLstLduDtJXmbGQRhW4wMivRv+El1D/oSfEn5Qf8Axyr/AIUbU59Ehl1YE3ZLbv3WwgZOMjJ7YrV2N/dP5VDZSic1/wAJLqH/AEJXiP8AKD/45R/wkuof9CV4j/KD/wCOV0u1v7p/Kja390/lS0K1Oa/4SXUP+hK8R/lB/wDHKP8AhJdQ/wChK8R/lB/8crpdrf3T+VG1v7p/KnoGpzX/AAkuof8AQleI/wAoP/jlH/CS6h/0JXiP8oP/AI5XS7W/un8qNrf3T+VLQNTmv+El1D/oSvEf5Qf/AByj/hJdQ/6ErxH+UH/xyul2t/dP5UbW/un8qNA1Oa/4SXUP+hK8R/lB/wDHKP8AhJdQ/wChK8R/lB/8crpdrf3T+VG1v7p/KnoGpzX/AAkuof8AQleI/wAoP/jlZvifxFqDaFdKfBniJQVGSwgwOR/00rt9rf3T+VZfitW/4R67+U/dHb/aFGgncz28S6huP/FE+I+vpB/8crnPErX2tXjS3PhXXBGtq8UUbW9uSm/hmJ84ZHp0we9ekOrb2+U9fSuH+IFhPeXMn2Oz1D7VHaPiWHO1ywwAeeQOuKaE9jFk06X7LZ2tv4T8QpaW8AthE8Vu4liBDBWJl5O8Bie/So49Jjj8OSaTa+EPEETurubhUgL+azA7v9bnaMY256cVtTWeoyaX4YVrC/FzbmRZlRyNuYiOeeQT0znBrA03w/4os9HOrQLdm+it2T7LJna+HGDjd3HJHfHXmgk67Tdbv7HT7ezHg7xNMII1jDsICWwOv+srU8D6lcah4w1Rp9G1DTCmnWoC3YTLfvZ+RsY1f0w3U2nW8t1bmG4eNWljA+6x6in6CpHjTUMgj/iW23Uf9NZ6ul8RNb4DzTxjpmh+H9Ptr511IxyXUcDs2qXHyh+N33vX+dQxx+EbdxZ6reXtvqSxLJNAmq3LhMqWAB3fNwpPHoa6LxmmhvpsP9vvttVuEZQRlWcA4BHcYzxWZbeB/DU1pbTxTXU0CIjW8jXTHau1gmGJyMCRsfh6V6PLHsedzy7mddP4LW1uHsrnU7m4iiaSOL+1LgbyBwM7vWqd3feDY9JjuLeTUZ7pjFvt/wC1bkbd+NxzuwQu6utHg/QNwmS3ZXMRjDo5GVZSDnHXIJ/Sqr+BvD0tsLNUulSIYULOw25A4yPdRn6Uci7BzvuZSzfD8n5dT1H7zjP9pXPVAS38Xop/KsuXU/CeJ/I/tCQJNCsJ/ti4AkhfbukHzcbdx49BW3aeD9O07Q7t9euofLSCUTSW5ZEEGCTuGck9SfqauxeBvC8lnHGsckts+HUeeSCM5yOe44PtRyLsPnfcozw+CIdKGpNf6iLZpWhVzqdyAXHblvQZzWZozeAJ7RdRna8sr2f93dL/AGjcb1ZSQqs27n2PvXWX/hHRr7SbfS7tZpbeCUyRjzjnJUr+I2n8znrUMHgvw7w6wTfeywaY4b5sgEZ5wRxRyLsLmfcwZm8JS22pNpjardS2Nobps6ncBCOOM7+vzA/jVXS7zwnNoSaheDU42l81rZI9UuWFwiAkOvzcA4I5x0rqtN8E6Hp9tdwWq3Si7hMMxadmJU49T/sj8qcPBuiq0hQXCeYjowEpxtYfMB6A9eO5NHIuwc77nL2l54IFkrane31rc7GeSNdTuWCqBuJzu7DGasJcfD83bWz6rfLLk/IdSuQVGF6/N6sB+Nb7+DNGeNo2+0hWjkjIExHEibX/ADFV9S8C6RdSXF0hmW6lO8M0jFQ4CYyM9P3ace3vRyrsHPLuZjDwQLOzvRc6s1rdvKiSjUbjapjUs2fn9FNbGn+HPDeoWiXdpLqckLkhT/adwOQSCPv9iCPwptr4Ps5vDVno+sbJvsxcqbZmjUblK4HOejGt/TrOGws1tbcERqWPJySWYsSfxJp8sewc8u5knwhoeP8AmKf+DS4/+Lqlp3hLRWvtRUnVPlnAB/tOf+6P9uusrP0z/j/1P/r4H/oIo5I9g55dzhbP+xVnu11WHULKOxkaG7b+1bklZC37tV+b5srhsjoCK2PD/hfwXdRXFxoq3QR5T5zwahOm98dWw3JxjrzW3deHtOuJLuSTzt1zcR3DkOQQ6KFUj04AGO+Km0TRrHR0uFsY2QXEpmky2csQAT+n4nmjlj2Dnfco/wDCIaL66p/4NLj/AOLo/wCER0XnnVOf+opcfl9+t+ijlj2Dnl3MH/hEdE9dUP8A3FLj/wCLqvceA/C9xcQ3FxaXc00BzDJJfzM0Z9VJbI/Cumoo5V2Dnl3MAeENEzydUP8A3FLj/wCLo/4RDQ/+op/4M5//AIut+ijlj2Dnl3MD/hEND/6in/gzn/8Ai6P+EQ0P/qKf+DOf/wCLrfoo5I9g55dzA/4RDQ/+op/4M5//AIuj/hEND/6in/gzn/8Ai636KOSPYOeXcwP+EQ0P/qKf+DOf/wCLo/4RDQ/+op/4M5//AIut+ijkj2Dnl3MD/hEND/6in/gzn/8Ai6P+EQ0P/qKf+DOf/wCLrfoo5I9g55dzA/4RDQ/+op/4M5//AIuj/hEND/6in/gzn/8Ai636KOSPYOeXcwP+EQ0P/qKf+DOf/wCLrP8AEnhPRU0S5ZTqeQo66nOe4/266+szxR/yAbv/AHR/6FRyR7Bzy7lRvCGh7j/yFOv/AEE7j/4uq+o+G/D9jYT3tw2qrDbxtI+NUuOgGf79dM33j9ajuoIbq1ltp0DxSoUdT0IPWjkj2Dnl3PJ5NV0X+z2u4tO1SbZ5aSxrq9zujkkyUQjdnhQS1dN4c0/w3rSSeU+orPEqtJD/AGtcFk3Dqfnrbs/C+k2l0l1DHKJl6uZCS7YwGb1YDgHt2q1p2i6fp+o3OoWsJSe5VVkO44IAx0/Cjkj2Dnl3KP8Awh+ieuqf+DOf/wCLrX+HOk2Wl+L9WWz+1YfTrUnzrmSb/lrP03k4qxU/g/8A5HHU/wDsHWv/AKNnqZRSWw4yb3ZxPjKa01qxtLWG6dFS9jmlbaQwjUnIB7HBrkv7CmXUp4/7Ul/skhlgt98gVF8uVVBXv99D/wAB+ldZ8Vb2fTtEsLi0lnjmOowoI4Z/KMoOcrnuO9c9b/EazshbWOmzQajaG3Qrd3U7NL5jJIxMnoo8sg9xkVZBQsNF1SKPyptcuBEeqJPLkHBAw3UAccU+bSdTSaGaHWrvbDAnym5lOZAoBJ9eQfxNal1421q4huLVtNtLISWbyR3G9/k+UnOcY6AkfhWbceP9VuNEjh+yw2h82FUuTPmSRVCFlIH3ZGycA8EZNFhljw5cS3/hC50+S61C1lub4NPLdwEuIwQSFV+CCQBzwQTWUqanHfWminUNSza6esMFzHG4hZVYgFj0DlAAR/e5rXtfidqFwplXS9MNt/pDNMJ2GxY1bb8uMlsrzj+E5FZ//Ce6pcWUlyyrGlxLbyqkEpZoiGVWQf7DkMoPXNLQVixZaXf22pCX+2LmSx3EyQS3MrF1xFtG7tt2ufxx3pZNM1Vradf+EgukuGI8qQSSHYPM3FSD16dfetfUPHt3Z+DLTXJ9Mso5rm8aDyVm3LsG45Vl/j2r0PcEVQ0bx1q0OnQWk1la3VwsrxeaztmcbsccfeXOWHYDNNBY7tNd08KoaR92BnEZxnHOKX+3tN/56v8A9+zXCWnjW81/StdZ2tbC2g0wyxS28jLJvymSGx23EfgaZpni6fSLq4t7KWXW9NMkX2WeeVpJJCUXzYo3/iZWbOD2BphY77+3tN/56v8A9+zR/b2mf89n/wC/Zri7/wCItxYxwtJb6RKJVVk8uZsEE4x06r396rxfE+7kRFi03TbhwwaVkutqKm1jgE9XJUkDuv0NK4WO8/t7TM/61/8Avg0v9vabj/XP/wB+zXnc3xSvo7Se8W00h0WFSsQlfLPufcAcY+6g/Fh61NZ/Ea7UTme1sZbpJH+VJG2OiySKFUY4kYKMdjmncLHe/wBvab/z1k/79mqOma5p327Uj5knM4I/dn+6KZ4C8Tf8JNY3Ezx20bwyAFYXLABlyAc/xdc1qacqm+1RcYHn4yOMfKO/agBn9vabj/Wv/wB+zR/b2m/89X/79mvPrfxDqGiziRrmXUbZbeRrS5mmYwSK0gwshH8aEMue+Vr06ym+02UFw0XlmSNXKEcrkZxQBS/t7TP+ez/9+zR/b2mf89n/AO/ZrTwP7o/KjA/uj8qAMz+3tM/57P8A9+zR/b2mf89n/wC/ZrTwP7o/KjA/uj8qAMz+3tM/57P/AN+zR/b2mf8APZ/+/ZrTwP7o/KjA/uj8qAMz+3tM/wCez/8Afs0f29pn/PZ/+/ZrTwP7o/KjA/uj8qAMz+3tM/57P/37NH9vaZ/z2f8A79mtPA/uj8qMD+6PyoAzP7e0z/ns/wD37NH9vaZ/z2f/AL9mtPA/uj8qMD+6PyoAzP7e0z/ns/8A37NH9vaZ/wA9n/79mtPA/uj8qMD+6PyoAzP7e0z/AJ7P/wB+zR/b2mf89n/79mtPA/uj8qMD+6PyoAzP7e0z/ns//fs1neJtd01tCugJX+6P+WZ9RXSYH90flWb4nA/sG6OB90dvcUAD69pgc/vn6/8APM0DXdN/56SfXyzWmwXcflHX0rk/FU6x6yVfUhBCLGXfHHcmJoiR8rsBxgkYBPQ0AbP9vab/AM9X/wC/ZpP7e03/AJ6yf9+zXH3uvapGPDMKK0i+Qst5D5mJ7iXhRGCOC3O8g8EVSttU8RW9lNr13dSyW0QnSW3IwwVZcbgDwMZAB9M0Ad7/AG9pn/PWT/v2a0vAN9bXnjDVTbszbdOtQcrj/lrPUGm3C3mn290sbIs0SuFcfMAR3q/4O/5HHU/+wda/+jZ6mew47mTruo2emWsdzfSQxwmULulGQCQTxwecCsTVvE+m2+jWmrabbWk9tc3XkNNNH5aRdQSxxlckYyeOeTg0eMIP7W02Oy1ixuLSHzlZHS6WJi4BAAJ69TxVKz0FJvD66fb2up3Fk8zyiVb5XL7hhl3YwVIzxVuLM/aQ7mm/jDw6tvvklbcEbKC2YnKA7lHHOMH9KrJ468EzRsDfQMwCiSMW5LqWXIBGOOD+FVJ/Dfn2zfbtEuYo1n+0BYLgIi4TaM/8B/UVUm8G2f2ZR9j1eGEMGBW+RVyVAznHOeKLSH7SHc1Uv7G2i0+08L6fa3sl/FLcoJjsXykwrDOCdxyFAPHXNN1vxlp9iu2ysobqeMutxGRt8sqM8HGGGcjI6EGhPD8kdjYWsOm6tC1gz+ROl4om2ufnRm7q3HGOwrOvfCVjMZN1hqluPNY/u75V8rzMkoPQEsTj1OaXKxe0j3NVfGnh9tVj0/MQgHmrLI0JAhnRovlIxwCJc7v8aml8a+Eo4Hne7AjiXfIRbNmNWbaC3HAJ/Tmsa18FWluzn+x9UlR2JkjlvAyuCFBU/wCz+7Tj/YX0pg8F2k1nLGlhrLxzxxxtIt8pLKhOznvjp9KLSH7SHc2rbxl4bmDt50UcHKFTbsGJD7CduOUyOvTjNWYPFPhuTT572C4Rre0mWKRkgPyOxwuBjoT/ABCudn8IWduDdXFhqsaRR7C8l+oVE3ZIJI4BJ5qfw/oVnFpN7Bp1je3tnfBFkc3qSAFPuhSOmKdpB7SHcm1rx34dsrTzoEjuw0DSQRrbsGdthde2ApA6+tJ4h8XW1joGn6xptnp1xb3M7xuLjMW1kViQvHLZRlGccnHeq994LtbuFYm0jVoUSJo08q8VdqsWyOn+2w+mKuWnh57eOyQabqkqWV697GJrtXDSPncGyOV+YnHbNHLIPaR7jrrx34RtbKWaTdvhDebbrZkyIVVGYFQOMB156c9ambxv4LjwX1G1j3TGFd8BUs67s9Rzja3PrmskeCYBcXs39na0PtsMsMq/bl2hZNu7AxwRsXB9qjh8FW0UsojsNZMrBt5N8pYBi5PbjJdjS5WHtYdzsdC1jSdV8/8AspgwiIEuISnJGR29P0Ip+mf8f+p/9fA/9BFY2i6XPpN5cXlro9/JLPHHE7TXAYbUGBgevFWNNvNV+26l/wASWY/vxu/eLx8op8rF7WPc3vLj2bDHGU/ulRj8qfWJb65NcMi29jHMzhmUR3KMWCnBI56A8H3qeW/1KONpJNHkRFBZmaVQAPU0WD2ke5qUVjLrF0ywuunBln/1JFwmJPZT39eKkbUNSVlRtHcM2doMq5Ygc4HejlYe0j3NWisuO/1KRA6aNIynoVlUg/Q077Zq2eNEm/7+LRysPaR7mlRWUuo6gyeYmku8eM7xKuMDrzSpfak6K6aPIysAQyyqQR6ijlYe0j3NSisptS1BWKtpLKyqXIMq8KOp69OnNOW91RlDLospBGQRKvNHKw9pHuadFZa3+pPu2aPI2Dg4lU4P+e1O+2ar/wBASb/v4tHKw549zSorLS/1KRd0ejuynOCsqkHFO+2ar/0BJv8Av4tFmHtI9zSorLW+1Ni23RpDtODiVTg+9O+2ar/0BJv+/i0crD2ke5pUVm/bNV/6Ak3/AH8Wj7Zqv/QEm/7+LRysOePc0qzPFH/IBu/90f8AoVL9s1X/AKAk3/fxazfE15qn9hXWdFlA2j/loPUUWYc8e50jfeP1pjRxsSWjRiRgkqDkelUWvNV3H/iSTdf+ei1CdTv/ALR5B0oiXZv8szLu2/3sZzj3osw9pHuau1Mg7FyDkHaOKCqkEFVIPUY61kLrF03k7dOB8/8A1WLhP3n+768elCaxdPI0aaeHdcllWdSQB179qLMOePc2MD0qx4P/AORx1P8A7B1r/wCjZ6xRear1GiSkYz/rFrQ8BTXUvjDVPtNm9tjTrXaCwOf3s9TNaFQnFvRnO/E6x1PUdEs4NJtWmuU1CGUMI1cRqCcsQSOPftmuZNz4786H+z/D2r6VZC3SNrNFjCxEI+8xnPL7hHtOOhrtvGmuw+H9Kjv5o5HTz1Qqjhc5BOCT24rm9b8cXjeFbbUtOtLeCS5nmgkZ7kEQGNWbIOMMTgccda1aVzijexUnsPHUyTw3kt/cWs9m6tGjrncVJC47HgA+5rNuLHx9Jo62l5FqU0AlibyEhRRD5aptAbd88fDbhwdwHWur8OeNJNcuJ7SDTHtzBZvI920oaKOcD7nHJA4OR9MVm+HPGmopZJDd2Ut7c7ZN8jTAZdACyoQMMuDuVuOOMcUWQ9exjaNefEK+gN3FPqzIv2hjAERi7FW8td+RsH3CvDYbg+tRDSvHklk8k1jqE1zO8Ek6zqiq7oyhXIBOGG3Lc/dPethfiYIVkkh8Pie1G+RWtZ1O2NY9zOwIH8XGOeMmtK28dPfaLrs9vp8MN1p1lLcxq90GVim77xHTkD65x70WQa9ilqP/AAnkfgq0W3/tK81Zr1mnbyUjdYsMQrruIK5wucjgg44qlpVh49sbKDT4BqMUCSuISSmY13chufuYJ2dTnGa1PDnjaaW503RZbX7Xd3MjRCdrpTkpv8wsQvBBUhR/EMGqk+qa1H49n0KTXL9IppGijYBcIXKvGV47IJM59KNBEGmWnjG80/XH1yy1ab7Rppit7aVkIMmU4Az94nfjnpRb2XjC21G4vND0i50u2u5ISlowRQjoiq7SqCQEb5jx3AqLRvFWrfY2vLjV2l+xTwosTlSLyN5ZFdjgc7FUdOldX4D8RPrNxq9tcTJJLb3PmQgcf6O4zH+g/WhWYM53UH8exxwtYw6/KXVS4cREo2cMMZ59V9qrxSfEpo0AGtQKjBy0lvHI8jbGAQ/OMJwpJ/vMOOcD1M0U+UXN5Hkkv/Cyvsc00MHiEXhhWOPcYwAwZ23Fc8/wA89M+lWbNfiHBFNbpbauf3sjRSyhC2TJIUUnPMeCmR1r1KijlDm8jmfh9L4hksblfEUF7HMJFKG6CgnK/NtwT8oPFa+m/wDH/qf/AF8D/wBBFX6o6X/yEdS/6+B/6CKLE3OIutE1qxl1xtBtrqxf7dGLGVLZHKQPh5fKUtzmQtkccVraDd63JY6npuuWN7NclZngLouJ02gABc4XLE4XJrC1D4iyS6NcxaXbrHc+Uoinnu1DB2K54x1AY/iKsL8ShDbrH/ZhuWjtpbhna6Ubo4xFhun3iZgCvbBNK5dmU9W0fxN/ZPhhdLtNVtLqy0dYpPKjRxby4jDfKSMyYDY56Vf0W08XP4otbrXRe3kSTS4b7MsUUCGB1BUhiTuJGRjgnv1qCX4px+TiPSImn8wx+WbxePlbB6cjepBx0BB9qlX4kQwpcNNYtLLFJ+/VbhT5Z8uNgI+BuXMg+gyaNB2Zj6Y3xEsreCCDSdai8ksBEwjMBG75Od2QuDzWrBD8QfOsZFl1FYmlHnpNIivGgIDZABz1JX2Aq9cfEO2g8N6brUmnqRd3DwPELhSY9vVgcYfHHHHWoLXx5Jq2paZZWUMVq8l2iXIacP8AIwO0D1Jxk+lFkGvYxLaw8e2+mS2Kw6qlitr5CWkcSeYwZhucOW/1md3GMbe4NV/Dr+PmAsLe41O0S1+ywhFiSVVRFw2F3DHzDa3PTkZrel+If2fW9QMluJbJI1liiWYbxGuRI2McydCE7880/UPiPbaZB9sn0iELNbtdIyXSlpECyEZG372I+R23UWQa9jnl03x/fXVzd39lqavJBcWypIUIeJxE3ltg8jcJAp+lb+mR+OIfC2sicagb3y400+3SJEaEAYGxtx3HGCcgcinJ8TASIl0GWW4NwYhFBcq+FV5FdyeMAeWceuaqw/FAXMyk6asFqEDOwu1LglotvboRIM0tA94g0+18eWsTmODU41nlElyoCB97AYaMZ4GR8/seK0vDkXjRvElm2tf2oLW33rKwZPJlbbgNjqUz09yKn0f4hR6lq+l6bDpkay3zNuBuwfLUDOQAPmPtxj3rue9NWJbaPIrrUfiDZqZbq31q2t2lWH93FGMbpYwNg3feIL/lTtQs/iTdQNazPrSvHFuMtu6KryGMYCn0DFgeB2r1p0Rx86K4znBGRn1pf8/WnYOfyPJ2vvH2nxtLLZa2tvbqcs0UZDjJ+ZyDknBH4iu3+HU2oT+ELOXVpLp747vP+0MGdWz0yOCB2NdCQCCCAR3BFIiqiBEVUVeAqjAFCQnK4tFFFUTYKzPFH/IAu/8AdH8xWnWZ4o/5AF3/ALo/mKAsajfeP1NcR8QNJ1TVL7/iWW1xGEtJEnmRAGlRsZSN85DYB4Ixz1rt2+8fqaSkNaHCX2n65caJo1jb2M0OoWjFluZYl2IoVgoJByrcryAeQaybDwrrVlpLaha294dQhhKwxXBBZ1BHDAfeY/MRzyMV6jRQPmZX003TafbtfIqXRjHnKo4Vscgf/rq14V/5HHUf+wba/wDo2em0/wAKf8jjqX/YNtv/AEbPUVfhNKHxnIeKftVtZ266xJZ3sE1wsUaf2eZQJDnBILcfWmadpv27RodsWjxWc2ZxbT6cEx23lCe/rV7x54fm8SaRb6fFdR2qrdxTOzBtxCknCkHg8iuXuvAvii9vU1DUNd0l7kRJFK628gWULHIu1huxhiylgOu2qZKatudAbD+yYJr6K50K2WGFi7w2QBEfUjg9D6d6qzWwstPg1I6hpcNiVVUhS0wuZiOqg9TkVSX4dyRzNNFqEDM9s0TLJEWBYqcH1wDjHsMVQ/4VpfpaEQ6pZyylxJIziRhIVCgNy2FcbcAjoDzRfyDTudO+g+ZHtY+HZFHGDYqQMDBGM/3RjHYVntHYWK3yRy6EiiSO0uVi04Yk8wjapAPzKSwrn9E+HmqTW5uJ57eC7U3GxpInUB5FYbtoOG+9tOchgAas23wy1SKxjhTWrOORFjXzI4nyVVh8vJ6KoG3PRuaLvsGnc6pdFmt2FwkmgxsrBlkWyAO5RtBBz1AyOOe1JYfatStYNUh1PSXWYFo5GtfnPBU/xdhn8Kxb3wHey+DrPQ7HUrS2eG8a5eTEkitkHlSTkHcQ3XGc+tVoPh1PCoiGr2Sx+c0jIqEBDuyCvPDN0bPWl8gsu5sX9lDp1nNO7aGy2MDSeVBYB3SMn5toB6HNL4bnfUGln0+fTrO6iCWssc2n+TMq4yiEbs7cHIHNZeheAdQ0+01UNqely3V/Ym1WVIWAQ/Jg9clflOR6mpLrwHq17fPqF3rNql3M0SzGCJlWNIlVUMfOQ+FIJPZqYadzqAmtHprOnH/tj/8AZUCPWmxt1jTjk4GIep6/3vTmuQ1H4farcRwrBf6TbsFUSlIJBuKt1B3Z5HWq0fwz1TYFn1PTyqYMaRiZFR9rAScNywyqjttBHpg1FZdztc6t5hj/ALc0zeFDY8rnB6H73rxSQvq8xJi1iwZc7Q4hO1jnG0HdyRg8Vw0/wv1aTT5rcappCSSxiIyC2fIUM7DB3Z+8+fqoq1D8ONUjWaJNW06KCSR2CRwOAhd3beOeHG/g+1Go7LudosOvN93VrA/SAn+tUtOt9fF7qe3UrTIn7W5JJ2jpzR4B8P33h2xubW9u7a4EkishgRl6Lglsk5JPetXTP+P/AFPAz+/HH/ARQScZo0OlapLGLSz0YFxIzNJpCqI2jcKyuSflYNjj6GtLVNLWzltLee10mQ3twbdBHpe4BmG4lueBhMk/7IqjqXgW7u3kuF1S0juZovLuYhGfIkYHh9uchtoAPuoNb/8AZurSw6Osk1pG2m3vmMWDN50SxvGCMHhiGB79KQ7+ZmafpFneRtNar4c/dTtGSdOUESKee/rVtfD+4YVfDzA5wBYqQcgA9+chQPoK53UPh/rV1qk90NV0tIZb1box+Q+W2yBl3HPXAx+J7VrWXghbfXdK1T7TAy2DSbFQMnykjy8bTglVG3LZyM0/kP5kF5HYxm60ydtEki08CSaL+zQY4S4JHGcZOMe9M8M/YtTcy6XFpFv9lbPmtpgjEb9CAd3DDoazr/4batc6le3X9qaU0dwTuSS3c+YuCAZOcMeevtVmw+H+pWupi6+16KbY3LXD2q27iKTc+cMM8kDofUZo17BddzWu7W3ttShiuLnQFublmuFkNkOWTHzFs8N84wfc1NLoCTJmX/hHJEy33rFSAXznv/Fz9feuZT4cagXEc+p6TdW8bhvJeBmLBTDjIz1PlAH61vW/hKK48IyaWDHBJJcCaEyR8xKr5Ckf7u5foaE/IXzI9Q0+y063nnuR4eiiC+Y7DT1IYg5x15bvj3zVXWYLLS1sI307S7pb8kQLa6OJM4QMSfmAHygH/gNVLn4b3rQwxQ6hpzeTbJCjz27EllDKHOD12FRn1FW38E6wujaLYxalpu7TbqeY5ilClZFYKq7WyNu7p3xS+Q7ruOs9Bs28S77K60i1vbSJJHijsggAb7vfrXRSnVolaSbXNMRFzuZosAY9fmrjbv4d6vc3tzcDWtK+0y7Q0nkMZMZyWOD97ng9BgU7VPhxqWoSafv1DSRFbK4ZPsz/AL4tuyx55JyCfcU/kDS7nYRf21Im7+1bJM8gPbkEj1+90qtrV9qWkWaXt7q1qLd5Uh8xLUsAXOFJO7pkjn3rl3+HGsPbtG2t2RberKxhf5QHDGMYOdhAyR64rdh8O6vP4OHhy+msAImWISorYeEDsM5Vhng+oFO/kLQhl8TTRaxPpP8Aa0L3NvKIpfLsmKqxQOed3QBkz6bhV7SdR1LVJpY7TUoSsZOJGs2CSgHBZG3fMMgjNc/F8O9VUyq+tWjF7hLhblYnWdZNiK7hgep2njodxzW1oPh/WtGvoGS9t7uzt1a3hiwykQtIXLOM4LjOARilqDtY2Db+IP8AoJ2X/gMf/iqT7P4g/wCgnZf+Ax/xrW7n60UybmT9n8Qf9BOy/wDAY/41neJ7fXv7Cut2pWZG0cfZz6j3rp6zPFH/ACALv/dH8xQFxHt/EG4/8TOy6/8APuf8aytT1W9028+zX2s2kH7lpjK1qwjwoyRuz1x2rqm+8fqa5jxd4f1DXp2ha4sBYCIeXHJExcSbgTk5wVOMEemaGMa2p6mi6e0moRRrfECJnsmwuRkb/m4z2qpZeJZLy5W3g1q2LPGZIybQ7XXOMqd3OT0qW58J3l1o9ho82oQpaWxZi8QdZASGAVecbRuwAc8AVUi8A+XocltDcWttfFCIpoI2VYjkYCjOQOOec5Y0rseh0Yt/EBA/4mVmOP8An2OR/wCPVf8AAsd/H4w1T7dcwzk6da7THGVwPNn45pNOgktdPt7WaZriSKMK0p/jIHWrfhT/AJHHUf8AsG2v/o2epqfCaUPjOa+IN9qen6JHdaTYyXtwLhcxpbtMwG084HocCuU1y/8AFeoeCrZ3i1SO4+0zw3aRWBEksexjH8vULu2jPtXpv4mj+dWYp+RwfhTVPFWpXVzBq0Nxb2K2MkahrJopZHxjzAx+VT2CdeAazvDT+KNP0+K1topLeILMFDWpDuUAKuUPIJHynHGckV6afz+ppnkxef5/ljzdu3f/ABY9PpSsPmXY8sfXviEiSXUNtdrvDSiG401n4EQKxjZ0yecnvxWjY614rv8AQ/EUN5Bqcc6adM1nJ/Z5jbzfmChAfvMcjj2Br0XPP86MnHU07BzLseb+Gb7xRBqGmaRHZXlvprTmKV3sCoiUBymM8YcBWJ/hJIptx4duY/iFM39jGXS7mRklkCHaySYlYsfZoyo93r0r/J96PyNKwcy7Hj2i2mqWlgso0fU47lJopNNItmXyIllkMyn+6WG3juMV2Hw8m1VL7V7XU7G+t1mlW/gedDjEoy0YOMAqR93qK7HJ/vN75PWimDlcO5ooooJCiiigAqjpn/IQ1Lp/x8Dr/uir1UdMG7UNSXgE3Axn12ihgcDpZ1jT7KxNnp2oprzb4dUuXtWaOZ8Fg2ehBKgBugFZuoap48mm0eeS2u5Lu2M0oaLTZBFhoZlDOOu5W2gL/FwR1rpdP8c3MM1p/wAJBbwQwXtm91bm03yOCjhWUqeehByPQ1rv400FYzIZrsxEErL9lfYwBUEqccgblqbGmvY4/wDt/wAdSXAhmhvwkcgLSQ6S4jkQLz97nDMRn05qr/bni6e4gkl0fVYvswiktkWwYLG3kkOp7EZxjPQ12cfxC8MyRPL9pu4lVd3721dS3TAGRyeelJ/wsHw+0gEb37KC4d/szjZsDZbkcj5GGRRYLvsVdb8Raz/wiFre6TY3rakJo47qIWvmPGeC4ZR7dxXNjXPGWqvp9ve6Zqkcf26GaRl090wAfuH0Uckn2rqrH4g+H7yRvJe68oH92fszfv8AKgjYO556detWE8Z6bqGmanNosslzPZ2zzKJoXSOQqOQD3544o+Ya9jnzDqWnal4h1bT9LlilfUWiSZLJmnKMclwD99CQo9gSe1YdheeLrLV729TSdUimuA/mn7M8qRsWZvlHcFgq/wC6xPaut0Dx9ZS6Da3+vNHZNdSyi3ESsVZEP3yDyvHrV+TxzoQglkW4uQY853Wz8HHcY/yKAu+xR0a+8aHXZre/tpHhjV2B8pY0kbPC7j/syIPrG1Yr+JvGaaxFYLa3BkaTCCWxKiUrnIDD+DA5btmuil+IfheFfnuLwHaW2C0fcBuK5K9RllYD1xTD488ISvDeNLO8yl0i/wBEcyL8qkkLjOCGXn3o+YK/Y53WYby38WanfaJouqJfxX5l+0pasqSw+Vhhno+SQQPWoNB8SePWvLF7+x1NlurqETo+mlY449qhuf4eTn8K7Cx8eaBdX0VrHJdRtK6RwvJbsod2zhRnof5V1OWB+8R+NOwnK26PM9Y8T+NLbxJeWtvpepNZR3OY2XTWkBjGzIDDgg/PzW58NJtWuU1e61i2vLe4mukcpcQmML+6QFEz1VWBGfbPeuv7e1FMm6sFBoopiCiiikAVmeKP+QBd/wC6P5itOszxT/yALv8A3R/MUDRqN94/U0n50r/fP1pKAYUUUUCAU/wp/wAjjqP/AGDbX/0bPTKf4V/5HHUf+wba/wDo2eoqfCbUPjMbVJdc0xIGvBpaCeZYIsNI2526DheM1cNl4q/54aT/AN/n/wAKh8ZX0N7b6c2k6noss9rqEN0yz3yorKucjIzzzXG67perX2pT6jH4i0sSXEiM8P8AbQWDAjxtVQvZu+eR17CvCjjK7XxHq/VaXY7C/wD7fsLY3F5/Y0EIIXe8zgEk4A6d6nNn4oALNDpKqBkkzPwPyryq20W41j7bcXGq6JcXnmsrtNqDIVDYDexPHUDHIrq72zvrnRNItG8Q6J5tvA8c/wDxMRhSWOMH+PKHac9Kbxlb+YPqtL+UuXXiSe28jzp9NU3BIiwsxyRn0Xj7rH6DNbsVt4mkjEiQ6WVbkEySDI/EVkQQ2lvpHhKxhv8AQI/7KmV71RfKQFEMkfyE/eyXzz6VycGjeJVnjmk8VaL56bAJjrG7bjbyBjk8Mfcmj65V/mD6rS7Hov2LxTn/AFGlf9/X/wAKPsXir/njpP8A39f/AArjdS0y+/4Qmz0nTPEmmpfx3zXEj3GrhyAQ2Nj4H8ZBwQRyam1C11SXwxp9jB4j0H7Zb6q90zC/2bYdxZAG5ywyM560fXa38wvqtLsaV5rd9Zm8E8mmg2cixXAUTMY2Zdy9F5GO/SmjxBcNp8d+LrR/IkdkHzy71K8tlduVCg5JPQEE9as+IktbrVtRvNP1vR2hvNOMTQyXarm4HEbk84G0kVheHdLn0S4tZ01Xw9fPCsscrT6gC0wlClpGOOXBBX3XHSj67W/mH9Vpdjr1s/FDKGWHSCCMgiZ+f0o+x+Kf+eOk/wDf5/8ACtdNb0QIq/2xpowAMC5TA/Wl/t3Rf+gxp3/gSn+NZ/X6/cf1Ol2Mf7H4p/546T/3+f8Awo+x+Kf+eOk/9/n/AMK2P7d0X/oMad/4Ep/jR/bui/8AQY07/wACU/xo+v1+4fU6XYxxZ+Kf+eOk/wDf5/8ACqGm2vif7bqZWLSsifn98/Hyj2rp/wC3dF/6DGnf+BKf41n6TrmjLfamx1jT/wDj4BGblMfdHvR9er9w+qUuxxWi+Dl1LS1urG1sLmBxshmluJQ6KrHhcqMLkn61duvAN1PbNbyadpn2feziJbmQKufvADHAJ5I9qpG11K40LTNLudb0izj0+cOTZayI3lHzYJYrxjI4xzzU/hyzvLa7mXVvEmgy2kunz2zJHeAne0mY8EngBd2T6mq+t1X9oPq1PsRaf4Je6Mklp9guGt5PJLi9dvLcBTx8vUDb+dOv/AsltbTXV1b2QhUFm/0mRsAlj8oC55LHj3rlbLwv4gstNe1ste8OW5kMTtt1c8MiIoYHHBymfeuu8N281t4f1Wx1nVNDvmuyhjVtV3Atlt5LYBBwUxgfw03iqy+0H1an2G23w9laGOSGwslUgMn+kyKQSAA2NvDAAfSrVv4G1K3F0sFtYot1C0Lqt24AVuu35eM0uvx6ffahBDZ+JLMXK6aYZXN2ACw+4wbOM5yD3wc1zMWg6wus2v8AxUml/wBlJFHHJG2t7pCqjoW2jcQTweKFi638wfVqfY6NvAVyzHdp+lMjBlZDcvtcMACD8vfaD9R9ao2Xw01NLZo9QNhfy+ZIyzNcOjBWPAPHJAJGfTtXWeCb2303w9BZ6vr2kSXSM/zQ3aldu4kDJPpjPvW1/beif9BjT/8AwKT/ABqHja3cf1WmcK/gO+eFYjbWOAu1mF04aQby43HbzhmYj6mmQ/D26hVhFaWCMwKlhdvu24Ax93phV/Ku8/t3Rf8AoMad/wCBKf40f27ov/QY07/wJT/Gl9erdw+q0uxw9r4Dvbd43js9OLRyLIC105ywORn5a6D7H4p/546T/wB/n/wrY/t3Rf8AoMad/wCBKf40f27ov/QY07/wJT/GmsdX7g8JSfQx/sfin/njpP8A3+f/AAo+x+Kf+eOk/wDf5/8ACtj+3dF/6DGnf+BKf40f27ov/QY07/wJT/Gj6/X7i+p0uxj/AGPxT/zx0n/v8/8AhR9j8U/88dJ/7/P/AIVsf27ov/QY07/wJT/Gj+3dF/6DGnf+BKf40fX6/cPqdLsY/wBj8U/88dJ/7/P/AIUfY/FP/PHSf+/z/wCFbH9u6L/0GNO/8CU/xo/t3Rf+gxp3/gSn+NH16v3D6nS7GP8AY/FP/PHSf+/z/wCFZviez8Tf2DdbodKxtGcTP6j2rqv7d0X/AKDGnf8AgSn+NZnivW9Gbw9dgavp5O0dLlPUe9NY6v3D6nS7EbWfincf3Ok9f+ez/wCFZ99e6tY3LW102kxzCFptm+Q5UdcfLyfYc11Da7ou4/8AE40//wACU/xrmfEV19o1yPUdN1fRsW1rIkccuoKqSu4x84wcY7HNCx1fuH1SkuhDNqWqQw2czPpRivADDIjSspB6EkLhR7mm2mr311II4LrRWkMZkCGWQMADtORjIOe3Wrttc2X9nabatfaJCtmwkMaX6sGKA4GfTceTXPS6JanS5LiHxFpsetFZWSdr9G2Mz7gu7HYZGcenBxVLG1v5hfVaXY6kWviggEQ6Tz/02f8Awqz4Nh1OHxhqf9ppaqx0212eQzMP9bP1yKn0vWdOh0y3hvte06a5SJRNJ9pT5nA5PWpPD97ZXvjO/azu7e5C6ZbbjFIHwfNn9DV0cVVnO0noDw9OCvFGP44isNPh0ll+x2CzapBBK/lxruRicrlhjnFYes+NtBsdUuLdPDVtNbJKscV2GiWKQlN7e4AHTjnmvLrjx14qvlEV7qn2lFKuqy28TANjrytVz4s1yXiS4tnGMc2UJ4AwP4PTiuWMWbtnoGseP7e5huf7I0LSIoYpCguJmj3Ejb8oQjGSG9TgV0N94s0OHSLC+h0XT3e8t2kCkJhSCU44+YbxzjoOa+c/h3448T3r6xDd6hHPHa3nlQq9pCQi88fc/WuxPjLxETHC19GY4QREptYsID1x8vGabikJM9LaG6m0zwndPqlvbSatPsaOJIWVt0UsoAO35sFUHAHGfWobX4i+Gf3StoVu0GE3zP5O/naeFA5xuArzpvHHicKiDUl22nzW4+zRYiOMZX5eOKhPijWY8sktqpBBBFlCMH/vj2H5UNDueuX3jHRLDwnba9f+Gba3We7a3WFjESygFt6sOD8q5xx0NSXfjDw1b6DZasdJsHS41J7FkARdrIxDEEjnAGcd/WvJJfF2vvEbR7uFrdMyLEbSEqrHIyBtxnHFI/jLxFNGsEt7E8MZ8xI2tISqv/eA24BpcornqviVfser63p5ultmW2XULR1giGyJVKyLkrj7+Dz61j+GtUl1S3srK4vLGwMv2iVbieGLzgV2+XFJxjPJYgclcYNcNP488WXCjz9WMu8eW2+CI5U9V5Xpx0pi+MPEDyhWvISB84H2SHhl4B+72HFOzsM+kI9M00xqW0+xY7RkiBQD+lL/AGZpn/QNsv8Avwv+FfOy/Ebxrgf8T6f/AL9p/wDE0f8ACxvGv/Qen/79p/8AE1nyN9R3XY+if7M0z/oG2X/fhf8ACj+zNM/6Btl/34X/AAr52/4WN41/6D0//ftP/iaP+FjeNf8AoPT/APftP/iaPZS7hzLsfRP9maZ/0DbL/vwv+FZ2k6Zphv8AVM6daYFyP+WC/wB0e1eD/wDCxvGv/Qen/wC/af8AxNVLP4ieM0ub5l12YEy5P7tOu3/dpqm11C56rpniLS7Lwto8zWNvr99eSlJBF5O9ASxJPQDAHA6nFW9E8V+HtYmmtbTR9Pa5WxnukTapD+U+xhnbwMkDPufTNeQx+K9cjVljuLdACThbOEcjofu+5/OnR+NvE1uDJb6isT427ktogdp5I+70yKpxE2dlo3xL0uLT7m41jSNJkkaaOSJYXiwInjjYqOOSuW9M10lv4u0zUNBvNR03w9pry288SeXM0ajZIzAEsAQD8rce4ryN/EmqhvLDWezOMfYIMY/74p8HjLxFCHghvYoonALolpCoYg8ZwvOMmhpCuj1RPG2ktDK7+GbGMxMVZXZAMgZxnHUgNgdyuBWhrniHT9NaXZ4Xt50FrHdQAhEaRXHAOVG0g4ByeK8gHjLxHMQst9G6s+5g1rEQSpyCfl7E1iab8RvGd/4r1W0vdaa4gjiiRI5IIioVgSR93oSB+VP2dwuexp8QdBfVpdLj8NWhuouWUtEMAJIzg+48ph6Hjmu38O/2LrWiWmrW2nWBhuY96FYVIx9ce1fPK+LNcUG4W4thMV5cWUO454POz0Y/nVuL4heMYYlih1qSKNQNqJDGAPoAtKVPzKTPor+zNM/6Btl/34X/AAo/szTP+gbZf9+F/wAK+dv+FjeNf+g9P/37T/4mj/hY3jX/AKD0/wD37T/4mo9nLuHMux9E/wBmaZ/0DbL/AL8L/hR/Zmmf9A2y/wC/C/4V87f8LG8a/wDQen/79p/8TR/wsbxr/wBB6f8A79p/8TR7KXcOZdj6J/szTP8AoG2X/fhf8KP7M0z/AKBtl/34X/Cvnb/hY3jX/oPT/wDftP8A4mj/AIWN41/6D0//AH7T/wCJo9lLuHMux9E/2Zpn/QNsv+/C/wCFH9maZ/0DbL/vwv8AhXzt/wALG8a/9B6f/v2n/wATR/wsbxr/ANB6f/v2n/xNHspdw5l2Pon+zNM/6Btl/wB+F/wo/szTP+gbZf8Afhf8K+dv+FjeNf8AoPT/APftP/iaP+FjeNf+g9P/AN+0/wDiaPZS7hzLsfRP9maZ/wBA2y/78L/hWX4r03TV8P3bLptmDtHIgX1HtXhX/CxvGv8A0Hp/+/af/E1T1z4heMpNIuUfXZmUryPLT1/3aapy7hzLsfSzaZpm4/8AEtsuv/PBf8K5DxfJDp2s+Vax2katp1xKQ1tGYonRcqzdwc/hgEV5M3xG8a7j/wAT6fr/AM80/wDiagbx14qnd3m1TzHceU7NbxEsh6qTt5HtT5Guorrseo61qUEM3hbY2lxx3qBrphDHtBKfeYd156DpwelUZNQvdMV9SuV0+/0VYn2zxQRvIyh8biBgbuQAeBgjNecHxp4kfCtfxssPEQNrF8g244+Xjinx+NfEscDWkeoIluVKmJbaIKQTyMbcVXKwPojTrXR77T7e9h060MU0YdN1uoOD+FLoVtbW3jPUBb28MIbTbYt5aBc/vZ/SvnpPiN40Vdi65KqqQqqIowAB2+7XonwA8Q6zr3ijxBJq98920VjaKhZVG0eZcegFXh01U3JqP3T/2Q=="/>
          <p:cNvSpPr>
            <a:spLocks noChangeAspect="1" noChangeArrowheads="1"/>
          </p:cNvSpPr>
          <p:nvPr/>
        </p:nvSpPr>
        <p:spPr bwMode="auto">
          <a:xfrm>
            <a:off x="2190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g;base64,%20/9j/4AAQSkZJRgABAQEAYABgAAD/2wBDAAUDBAQEAwUEBAQFBQUGBwwIBwcHBw8LCwkMEQ8SEhEPERETFhwXExQaFRERGCEYGh0dHx8fExciJCIeJBweHx7/2wBDAQUFBQcGBw4ICA4eFBEUHh4eHh4eHh4eHh4eHh4eHh4eHh4eHh4eHh4eHh4eHh4eHh4eHh4eHh4eHh4eHh4eHh7/wAARCAEbAU4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6Y/tbxp/z7eH/APv5L/hSPq/jNULG20DAGTiSU/0qn/wkunf88NV/8F8v+FA8S6dn/Uar/wCC+X/Cp549y+V9jLi+I2qSW8txGujukQDPiOfIBz7f7J/Krln40128vBawP4eaRk3rlpgDxkjOPvAdR1FcVb6c9tf6rc28t5JFdwTR28Mmnzjy93+rGdvQbnz9RUEVjqUFjBa2sjobe8kvoZjYXBcSvHsZSNv3RliPXA4o549w5X2PQf8AhLfEH9jjWFfw29kfuyrLKdxJ2hRgckngAdScVPpviLxVqFol3Zx+HpInyM+bKCCDgqRjggggjsRiuBsra5sPDD6UjXEz2Wppe6Zt02aNWRWz5brtO37zDjPUVhWdrq2opNqEUd7ps1/M817byWlwrQSEkNGhC4KkHBb3Jo549xWZ7FLrHjKNdzW/h/6CSUk/QY5pRq3jIqD9n8P4Iz/rZcj9K8kutF1JnDW91dYhEf2QTW9y0kTLbSRFvM2ZY5ZCOP4KdPp3iB72K6j1C5Gw7mX7Pcqkjg5ExAX7+OMdOB6mjnj3CzPTrXxN4pub+6sYYtB8+0KrMrNMuMjIwSOeKuf2r40/59vD49vNl/wrzHxRp9xq3iPUNSgWeKOfCwkWlwkqrs2kZC8E5PIz1qHQ9P1XTvFFtqTXF7LaQ3KuY5IrmR/LGRt5TBOCBz6Uc8e4+V9j0SHxd4hm1RtNiPh9rlSwI3zbSVGWAOMEjIyO1Xxq3jM5xB4dODg4ll/wrzXVbfUX8NajoWnl1Sa4nmt7mWxuPN/eszEHC/LhmGMZ6D0rF1HS76wstQvFfUUbyrholtrW6IVpZHZmZNnz5DoCP+mYo549xWZ7L/avjT/n28P/APf2X/Cj+1vGn/Pv4e/7+y/4V5DYabez29g7TX/2JTC00T2dyrTwrJGzxsu3phZAo/2zmuz8D6pp9ho2Gh1ciSRjEX02YN5W47AQRkEA4/AUc8e4WZ1f9reNP+fbw/8A9/Jf8Kr2uveM5ri6i+yeHx9nk2Z82XnjOelRf8JJp3/Pvqv/AILpf8Koab4j08X2pEwaoc3AxjT5f7o9qOePcLM3P7W8af8APt4f/wC/kv8AhR/a3jT/AJ9vD/8A38l/wql/wkunZ/1Gq/8Agul/wo/4SXTf+eGq/wDgvl/wo549x2Zd/tbxp/z7eH/+/kv+FH9q+NP+fbw//wB/Jf8ACqX/AAkmnf8APvqv/gul/wAKP+Ek04/8u+qn/uHS/wCFHPHuHK+xVbxvry68NDZdE+3cfLifZ/31jHetWbWPGUULyvb6BsRSzESSk4HU4x7Vxfia4m1DWp7yw+1QRvpZtUZrCfzPMMqvz8v3SBg9+aw/Ccl3a+INS+0f2p5cUJjjD2VwYyXjwI0yuDGp79fajnj3DlfY9A0Lxf4i1uB5tOXQJFjYLIrtMroSNygqRnkEH6GtL+1fGn/Pt4f/AO/sv+FeTabo17bQQW0s19LGtwtzLIkVykrvsCgFgmWVNuFH904PSqVlba8+oTWUl5qJltYoP3zWFysUyZBaEDbjawBDHrnmjnj3DlfY9m/tbxpjP2fw9j/rrL/hR/a3jT/n38Pdcf62X/CvIl0vxDHJIYtRufnKFGltbljGq+XhNpXBAKsPfitbw1bX2l61Z3kt9qUkavO16GtbiRpy64BUFcJyASOaOePcOV9jvb7xJ4pspLeO4j0BXuJBHEA8xy35cD3qjb+OtYuL5LGGbw400snlwjzJcSkA8qcfMPlYZHcVyGg2strr1tf6ms9xHG02WFlcF1LjG9flwGPGfTHWqmq2OpXnh3TtIjQKdOnMkM5srhXcYfBOE4Pzj8jRzx7hyvsehap4t8QaXPDDqEvhuCSfmNWmlywLqnp/edB+NaH9qeNAf+Pbw/7/AL2X/CvHP7F1+aYSXU4kbz/OB+xXB2kywSHA2cf6k8epFE2m61YWv2iG71R/KhcyBo7qRi5Hzsg2DGe478+tHPHuHKz2P+1fGn/Pt4f/AO/sv+FH9reNP+ffw/8A9/Jf8K8b0fTr+bSY57afUoLgwLHG0lncoi4kLNmEp909cE5Gcdq9Uh8SWIiRZIdVLhQDjTpeTjnHFHPHuHK+xof2t40/59vD/wD38l/wo/tbxp/z7eH/APv5L/hVL/hJdO/599V/8F0v+FH/AAkunf8APvqv/gul/wAKOePcVmXf7W8af8+3h/8A7+S/4VV1XxB4zsdPlujaeH2EYBI82X1x6Uz/AISXTv8An31X/wAF0v8AhWb4n8R6e2g3SiDVAdoxnT5f7w9qOePcLMua/wCMfEGhLE+pjQYI5XZVfMxUEKWO4gcDaCcnsCa0hq3jPGRb+HiOx82X/CuQ8dtZ+JJNNtXTVUsYbqR7wJaTxyPG0Uke1SF5zv5B7CuZGk3sd1PIlxqDozyuEljuWVizfLhdnyDZ8pwTRzx7hZnq39reNP8An28Pf9/Zf8KQav4zYblg8Okeoll/wryfUtJ1KW8kuLO4v0Ly7vLdbry9oQKo2bOoIPOeax9Z03WtOsJDDNcRWrW4tWFtp907AFmO5lC/MMnPqDg0c8e4WZ7j/avjT/n28P8A/f2X/CrvhfVtavNcvNO1aDToxDawzxvaO5zveRSDuH/TMfnXkOk2d9BqFrqMU2pRL9siuJEltrh/3KhhsCFcK2G25yeAK9O8F6jbah4y1M28d0gTTrbPn27RH/Wz9Nwo5l3E0yH4lXd/Z6DBdabfSW11DdxyKivj7QqkloyD97IBGPUiuM0jx/rFvquotJbS30d3ePNGtxcbFsYBDAVi24zvzIcj/Zb0rqPE8Nvodra3Woa54ilgkuo7ferxsImdtqs3ycDPcetVtMGkahf6pCNf1aBtPvWtZJbiSBFllCBmKEpzgNgn6140djqe5j2nxW1KW0hmm0G3hLQq7g3hYBsHjIX1GBnk54qvq3xI1q7sLS3hsLa0kvomljnhvSTEUcgBgV6ELz6V1yaXo6oNni24CuAy4uoAG7g/cwfY1S1VNBsbB7tvFV5cLEOUhuoGYKThjjbwMk5pLluFjM8N+OtZn8U/Y30+SVL2eIOrXOEtF8pd2zIy+WO7HHBzWZ4h8WazofiGVmvru6A1RPLT7Ti3MDMyFHUjMZUgHAzlRu9q6zT7fTLzUri1i8S6qstvIipI00IEpaMMpjOz5vlPasxr7SJNRktZdV8QiMXv2OS6leHyvNAOdxK5HQjnt7GqT1CyKuleKL7UPHVvH/aksMDXghNsl0Hjk2zXyEjjowjjbHoE/GJvGWq6SbnUJZLi+1AG4+0afPcmOK3KyoiKF2nbkMMMeDk1qo2lL4hh0mLU9dM7uixzxtCYwWMwBDBfWB/++h+D7KTTb+8uEfWtbit/mT7dcywLDPsbaQCV5GfbtRdBYybX4pXzO3l6TayKytIA9/8AMG2KyqAVwBzj8DXo+g6g2p6LZ6hs8v7RCshQE4UkdO2frXNxaXoskjIfE1wsgYgK1xb5cAA5Hy5I5/StOHQ2aFGh8Ta20ZA2lJ48Ee2ExUSaY0b+W9T+dJlvWsT+wZ/+hk17/v8Ap/8AEUf2DP8A9DJr3/f9P/iKn5lam3lv7x/OlJb+8fz61h/2DP8A9DJr3/f9P/iKP7Bn/wChk17/AL/p/wDEUfMNTby3qfzrO0g/6dqvzED7SMnOMfKKq/2BP/0Mmu/9/wBP/iKztL0Kdr3UwPEWu5W4GMTp83yj/Ypr1Ezl5vFGp6Do2nX0V5Pqt3BA8F7b3t3sCymTgvhc7gA2Paom+JGrXmpJcWtgqQ2rSL5KXZxdIyKVwNufMBVwq8Z5q9o+paTqc4imvvEtgbmL7REb0wKLhFbazg7Tu25Gc88ijQNQ0XVdQNva6prkCoDJJcSTWyxptG5WJAzyp3A46E9K00IsP8L+MtauNE1G3Wz+1S6fp8s0V3PPlriQM+0FRztIA574Iq/pfju8urPUZ5NMjItLfzVMUxYFgwUh/l+UHO5SM5QZpdQXRtLt4rgeKdSeKR1hZ7e5hIjQ5O5sLwg/rV6x03TbmAy2fi+9midN7mO6hIKAAfNhegBA56ZFTdDOSTx94ihvp5EsIZI55kz5lwxS3QcM6/LzG3OG7k04fFPUGYSf2XYxShpEaOTUSF2qxG77vUgcVtGbQY7q7t5vF2oQraxREyPcwbJEY/Lt+X5hn261Yl03QQ48zxPP5Zz+9Nzb7Qc4xnZ1zT0CxX8QeOtT0++8mx0e2vY2+zqrG82FTKhfL5GABtIBzySB3rMl+KGpR30lu+gwFY/M3qlyXkAXzBnaFwV/dgsQeN1byWWkyySRyeLLtXyQVe7gyypn5sbc4GD9Me1UdT0zw9pZi8SDX9SllumhsI54LmJzIJJgoVflwRufLY56mloFjMf4p6pHczxNoVk3lRtgpfn52XzeRleUIiyD3DLxzWppPj+/vtZt7STRFt7We+FqkzXOW2nPzbMZGTjg9uavNpeiYVm8WzbWyiE3VvztwCo+TnGRx9Kctjo/2hQvjO588njF7BvJPAP3c57UPlCxy9l4212z1fxA00dreLFdMkStfsFjQNtX5Qvy57nJ6ir3h34kajqnie30u40iytrea48kSfbCZBywB27cZyvr0Na9xYaFbLM83jCeLgmXN3ACQDzn5MnFRy2+gx3EWzxdctdSEtEqXMG9iMZx8nXkd8807xCxhah8VNRsp1V9FsnVrzyNy3pwi+aIyXO3AYbgxX057UR/EbXFntZL3TLGIXEYkhSO9bagaFXDSHb93LYz2wa3NO8N+HLOP7BZ+JbhRLO7+T9rhcvKT85wVJLZPNRW0ej3GrX2mnxDqUf2JhbySyzwLGX2BjGuVySFIJHTr6UlyisZ938RdRstXls/7Ms7hBMVYx3rOePIB2AJyo83J9ArGs23+K+tXkCeRo2mwSs0aspvi5BLAMCAvQKeDXUnw3oCajBrDeJbtbmSBooZzdwjfGSC23K4PQEmpY9G0YIJI/FE4XAwy3EGMHgc7O9O8R2NXwZrkuv6Mb+a3W2lE7xPGr78Fcd8DPUdOK2ct6n865kadZQSNbDxhqETowUxC8iUqTyAV28E/SkNvYbQx8cX4UgsCb+HGBwT93oDioa1KTOoy3qfzrK8WFv+Eeu+T90Y/MVi6ettf6zeaXa+KNdmltIo5JHS5jZMPnABC9eKPFOhTroF23/CR64flHHnp6j/AGKLW6jOwZm3H5j1rjfFt7Ja+JYg2s3FrZNYT/ahFchfIIHySFSPlJPAY/lWs2gz7j/xUmvdf+e6f/EVhavbw2uqGwlvvEl1NLbPMpRoWEqoMlOV5Pt0oW5LRR1XUddh/wCEais9Wku3kjEcrxSqQZMgmScd4wmeRj5iKqvfeKdMifWf7Xkv9PihdSqzlvNw+PNXAxjkc9hn0zV+abTrTTdN1B9V8Rx21+hCuDCPKG3JVxsz26DPSqen65ot1fNpX9teJbaZIN7wytEu0HGFI245BBx0xV7oVj0TSrr7bptteBJIxNEr7H+8MjofeotM+bxpfZOf+JZbf+jZ6oLoMu0Y8R68BgYHnp0/74p3hexey8ZaiH1G+vC2m2xzcurbf3s/TAFXhl+83JqfCcr4r8RQ61pRspND16CAtmZnsATtwR8p3/KeeG5rj10azN2lydP1+byyxgaTTNzJujjTeT5mGf8Acj5j2ZuOcjqPGtveS2VkYLW4uYI7+KS8ghUs8kIzuAA6jOOPSuekm8X20ksOj2d1b2iXeLZJ7Nn/AHRi3/Nznl8qTngYFZRbsei8NBMo2fh20trRYI9P1uMxosa7NJGABnPBkJyASBjA+tSNodpu07Ona0Gs4pI1I0hQZCzFsn5+eoznOcdqqWV149tpNTntLHUYvMmMqrcWDSGViACoww2hecHvU39qePo0mm/srVJ5HBVEazA8shD8yntlvXNVeRHsKZoaXpun2eu2upf2Pr832WVJEibTvuEIB8uJODkHnkYJGO9J4m0+LWtRkvv7P8QQSPcRz8aZneUYsu8b8MQTtz/d4OeoPB1x4qXXEW80fUI7a8meW7kmiKBHKjnBzwSOgxj8a7/Y+fun8qmU3FlxwtNo4jR1m0/XYtS/s/WmUXRuHiTSducy3EhA/ecDNww7/dFQ6rYwXltPZLpviAWJEotoZdLD+WJZFd1J3jK5XA6EBjya73Y/90/lRsf+6fyqVVlfYr6nDueYxaAq5D2OqzDYUO/ReSCiqRnzP9mvQ9E8VR6Zo9pp/wDYHiSf7PEsfmGyAzgY6BuKt7XxjacfSjY/90/lSc290H1On3Hf8JxH/wBCz4j/APAMf/FUf8JxH/0LPiP/AMAx/wDFU3Y/90/lRsf+6fyqb+Q/qkO47/hOI/8AoWfEf/gGP/iqP+E4j/6FnxH/AOAY/wDiqbsf+6fyo2P/AHT+VF/IPqkO4v8AwnEf/Qs+I/8AwDH/AMVVDTPGsa3mpEeG/EJLT7h/oY4+Udfmq9sb+6fyqjpSt9v1LKnH2gZ+X/ZFUn5CeFj3OK+zJdx2f2mHWLiayUJZbNKXYkfmb2yvmHcSQoJz26U0aWu+MnTNTjKFGHlaIEJZYfKAP7w5TgEr9R3qO6TxLp2kWS6No17He2UbW0zG2LbwWzlOeR8vX3qsLzx5e6gl6+kahBJAXECtbkId6D5WwcbdyDnqoPWtU5Gbw9M072whu7uWb+ztcSOYgyRR6QoQ5xvAG/gHA2jt3zWlo81raWOq23/CM69bG9RIleCyUAEIqtIADxuKLlf9nrzWZ4ZXxZHot9ZmG+tRDYyrZpJakyCTc5Rt5JBbpwR6Vd07UPFrWeoPLpt6xjgzEJYtrlwwA2dmJT5j6NkVLb2H9Wpmc2iaZJhn0nxAZQoYMNLTCy5zlRu4Trhex5qi3h2LY8C2Oq+WzSPsOig8v1OPM65OeMVIn/CdJeXE6WupIs8scku2D5mjHAIByAxwNy9qDrXxDJGdFvk+Z9zmwLPt3Ehcg49Ku8hfV6aZXv8Aw7J5VzNbabq090yuI1fSdgJYTgjdvOB+/P8A3yK1xb/bfCuhaXeaHrdjLp7BpRbacpQnzklJTLfKxKDkf3jxVvW7vxm16Rp8E0EP7j5jZNIF3Rs0mQCCcMApwRgMaxjr/j3+15rNdMmMkSPIIPIyzx5kAcnsTtXaMc9M0XkDoUzQs7C1toWj/snXZTJC0Uhk0lSPuoqMo3/K37tSx/iJY8dqH9grub/QtWO4ks50UeYCc5wwk4wScenFLLrHxFWedU0e8mjVGEH+i7S4HmbSxzgMdsee3zGtTTdQ8aNq1t9s0+drWa72yotqY/s8fIJLEkOvQ8AHr9KV5B7CmZh0GzEjeVo+qJG27dnRtztliT8xk6nPPr6Un/CPwfbbi8/s/W/PnZmZ/wCxxnJVFJ+/1wg5GK9L2P8A3T+VG1/7p/Ks/ayNPqdM8+t9Mjg1O3vo9N1kvFJGxLaOCxCMpGDv4YhcFu+Se9Saxp9tqWoardyaVraf2jLI7KNJHyhkRRg7/vAxjn0LDvXelX/un8qNj/3T+VHtX2D6nDucpqM8V1aWcMOja1bm3sGs2I0lSuDj50G75Dke/BI9656z8N6dbwW8L6PrckcBjIiOlkRtsLY3DzMnAb5cEY4616Zsf+6fyo2v/dP5Ue1fYf1OHc4nX7XT9Y1mXU7rQNcMjzrIo/szkKE28kONzdwT09DVa906G7hRH0vWgyIo/wCQOu3cgIXjf0IJ3D+I4PGK7/Y39w/kaNj/AN0/lR7R9g+pw7nNeEru28P6tqN9Ho3iKRbwKqxrpypsAZm5Ib5jliAewAFanijxrHJoN0p8N+IUyo5NoMdR/tVo7H/un8qzPE6sNCuvlP3R29xRz33QnhILqazeOI9x/wCKZ8R9f+fMf/FVz2v6/Jf6kL2HStYtZ4LZ0tWbTdzRlxh2Y+YNy4HQY571vsjbz8p6+lcp4lsr2fxBHJBb3awCymSeaCAtJlgAoQk7T/u4NKL12CWFgluT3Wt/bLbTo73R9SltrRlkXGlY3OAQuD5mNvJyO4rPhXQx4cfS7XQ9eDurublbNWbeWB3ZL52DGNuenFQ6jaa/Le6AFs52htox5kSxYjeQkAlwOg2Zx6HioNS0DV7Pzta0m3nNwYnYWRjO3742rgY6ryVHJx1q09CPq8TuNM8XQ2OnW9kvh3xNKIY1jDvaDLYHU/NWp4J1pdZ8Yamy6bqFl5enWwxdxBC372fkcnIrM083Uthby3VuYZ3jUyR7T8px05rS8Ehh4x1PKkD+zrbH/f2etcK/3qMsTQjGnzJnBeINF0zTobRYTqctxeXSWtuG1CbaGbPJw3QAE4FZ5bwrZgxaxe6jZ3UU3kTJ/aEzKjkbgN2f7vzewrT8VSTnToxr13olpb+cjRStNJERKD8u1s8H/wCvVaHw3LcoLuL7BMk7icSrPKwkzH5ec55BXr+dbrL8R1iN5hh91Iy7fUfBonu49QvdTtBDMY4y2ozHzFAGH68A54qylx4Nkkk2ahqwSMBiz3kw8wbN3yfNyQKIPB0UU91YxmzE88YaeL7XOXKcbcjPQYwKdL4BWSExSW9oyHOQbifB4x6+lH9n1n9lk/2hR/mRJoUPh3VLyW1WbU0JlYW2NSlPnRgZD9eM+nsa3f8AhE9K/wCe2p/+DCX/ABrH0nwfNpt9b31rb2Pn2xJiaSWZtuRg9T6fyFaer61eaPFHJq2oeHrBJGKo08joGIGSBk8mpngMRfSJcMww9tWS/wDCJ6T/AM9tT/8ABhL/AI0f8InpP/PbU/8AwYS/41YSTxEyhl/shlIBBAkwaUv4iCkldIAHU4k4/Wp/s/Ffylf2jhf5it/wiek/89tT/wDBhL/jR/wiek/89tT/APBhL/jUttda5c26XFu+jSwyDcjp5hVh7HNP3+IvTSPyk/xo/s7F/wAof2jhf5iv/wAInpP/AD21P/wYS/40f8InpP8Az21P/wAGEv8AjVjf4i9NI/KT/Gjf4i9NI/KT/Gj+zsX/ACh/aOF/mK//AAiek/8APbU//BhL/jR/wiek/wDPbU//AAYS/wCNWN/iL00j8pP8aN/iL00j8pP8aP7Oxf8AKH9o4X+Yr/8ACJ6T/wA9tU/8GEv+NUtN8KaW99qC+dqfE4A/0+X+6P8AarV3+IvTSPyk/wAao6dJ4g+26iQNKH74ZJEn90e9NZfiusRf2hhf5jkrCfTknsotW+226X8DT2kkWozfMVcK0RG4/N8ykHpzTdGvNJub3y79NSsIMHHmXs4eQ7A6hRu5O1hkdjj1FW9O0HTL4W8dneaVeFo99ttvZpGEaPklMHgbjzj2qzP4QRZ4YJmshMfniVrqbdlECbhz1VdvPrg1p9Qr/wApH1+h/MR6rJ4as4EmhbWbgrKFmQ30oaNccnGeSOOPer+n2nhe9t5JYrnW4xEhaQS3kysmNpII3dfnXjvmqp8JpqTLqStZXKy/NvS7mKSds9fUfpV6z0HWYre/t7hNHaO7CxnY03MaLtXkn7/qR6Ck8vxFvhBZhh76yMVtQ8JJeXMLyawY49nkmO+mZpCxwRjPylfQ9s1ZluvAyHdJrGoKuWVo2vpvMDA4PG7p1p8fhCGWSeGOPTZJI8JMBPMWVjzk88Mc9etQDwBbhvJENpuKthftU+cHr3o/s+u/ssX9oUP5kSJceBvOeFtbvWddxyl/MQqrv4J3dfkb67T6VHqsXhOz0611y1GpzSX00VujG+lVzGZljYk54VS2frTL34ds9rcC1h09Z3DFTLcTlMkSD5hnOP3smfr7Vd/4RDUbvRdOsdVh0pjY42C2edE++r7euSNyL1p/2fX7Mf8AaNHuhyjwaw3JqOrOMnOL2bKDggn5uAQ6kHvkVEJvA32jyTq2prKG+YG+m+Q+jc8cZJ9hU9v4Nmt0McUVmoMRiY+fMd6YUAHnnAUY9MVWXwCoVl8m3ZWJZt1zOc54Oefc0ll9b+UHmFD+YZJe+BFEwj1TVppIQxeKO8mL8HHA3c89KWa58GJdiz+36ukxzuZ7ybZHgKfmO7jO4VYn8FyTurypauVG0f6RNjGSQOvbJqBPAMavI4t7XdIxLn7TP82cZzz3wPyp/wBn1/5fxF/aND+ZfcWI/wDhCpL2OyXVNSFzIwAjN/NnBIAbGfukkYPfIqoZfDUGralbahNqlnbWUphMsl/MOQisWPP3cOAD6/WrUXgtop4p0hsRJEysp8+bnawZQeeQNq4HoMU+98HveXN1cXENi8l2zNP+/mAfcqggjPT5V47EZpf2fX/lD+0aH8xLJY+F44beaS71dVniMqZvZshBj5j83TkYPfIqmbjwMtqt02r6ksTbQM302QWzjI3Z7HPpjrV++8O3t7BFDOllsitjaDZLMpaM4yGwefuj9fWqNj4HWxkiltLawiliAVJBNNkAZwM56fMePeksvxH8o/7RoP7RLfr4MsLx7S61TUo5EkWJ/wDT5iFcjOCd3HHPtTZv+EMhjEk+papEp7tezDk9B16nqB3FW7rw7e3N7Leyx6f50zbnIlmH8G3GM8DHaqs3g2SZFSaKzcBVUE3E38PCnr1GePaj+z8R/KP+0KH8yF0Sz0PVtbvrC3bVvKtYYnEx1CUB2bIIxnsV/OrXiTwrpceiXLCXU8hR11CUjqPen6NoN/pN/dX1jHp6S3QxKHlmZcZJ4BOByT+dSeJX8QnQ7rcNKxtHRZM9R70ngMTfSI/7Qw1tZFp/Cek7z++1Tr/0EZf8axdV0mytdbh0yFrxpJ7aSWIPqkwbKDJON3T9a6J38RbzxpHX0k/xrF121uZpTLql1pUDGB1BM8seEHLkc8cdSKUcvxKesQeYYZ7SKraRC2m6bepDqKG6KCWFtQmZtzdlIYdhwTWQl1pMdyEvI9Uhg8ppHme+miEbBsENubjHfn+ddDvmt4rASaho2HybMyXEhMny/wAJzydvSqcf2TVbCTTY9S0C8jZGLbbmRnxuBLZznOQOfaqWAxH8onj8P/MbcXhbR5YUljudSkR1BV11CXDA9CPmrf8AhjpNrpfi/V1t2uXEmn2pbz52l6ST9Nx4rFso9btbSK2tl0lYIkCRj94flA47/rW78OGvz4v1b7f9l3f2da7fs+7GPMn67qujg69KfNKOhniMbQqU+WErs4Dx7rOjahptnFZ6rp920V9FO6xX8MbhVzkgscZ5rkr3V9RjvZr9ddEcCkMIItZiKqoWIFQgPP3ZeB3Iru/iFNDpulWc1vbxq0l/DCyRCONpA2cqGYYB461iJ470y3uhZNpFvOI8IZt0JMhxFyMdeZl/I19I1qfOJ6HOabfXkkVtdjxFAPOtYgzS6rGLgf7LNns3zEenFT3d9M9tG1r4wa62TSruTVkhJUFcFgx5534x2xWvbeOLV9SMkmn2SwvaoyW5WPAb7zHeOvHGPWrd742trVImk8O24Z2aNlcRpsZdvB3D0ZenvSS8x/I5e5vtZkhZj4tBcoFWKPWIECgRSBRu3csHKFj0IHtVzU/sl/4XtNLk1qxM51C5mlkl1OJvLjk3EAnOdpDBSByOa17nx/pscH2iPw/bSQE7PM3wj5hG7t8p5xhDg9DmoPFOvzSeFLTUrG3tIbia/uLdFt1RhhN4VmBHIG0OwHOM4oa03Appqd1JqT3MniWCK1eSM/Y4tVhVY0CEKEIbPyvjd/eA4qE3t+80ryeKoWiCSHy11mMBySoIBzxld5Un7ufaumHi2xF4LRNLsZ1LCNLlWiCysIy7nHUZA+XPXI9arHxxpsk8tvHo9mhEbMJm8vYOVVfpy43Z4HNHQXUZ8O9UttKSW31XxFpv2cQosKtqEbBDkkqADwMHknqa63/hJ/DOP+Rh0r/wKT/GsT4da5aa9ZfZ5rW0ku7eBXmkWFNrkk8jAx26Cus+y2n/AD523/flf8K0RLZnf8JP4Z/6GHSv/AtP8aP+En8M/wDQw6V/4Fp/jWj9ltP+fO2/78r/AIUfZbT/AJ87b/vyv+FPUWhnf8JP4Z/6GHSv/AtP8aP+En8M/wDQw6V/4Fp/jWj9ltP+fO2/78r/AIUfZbT/AJ87b/vyv+FGoaGd/wAJP4Z/6GHSv/AtP8apaZ4m8Nrf6gx1/S8eeCP9KTkbR71vfZbT/nztv+/K/wCFUdNtLNr/AFEG1tseeOfJXgbR7UncFY851a7DaRBZafrOn281iDBHPbanDG00ZbO5TnKjhcg1ShuNSmumnuvE1qkol3QN/a0TCBmQAkc5MeVBKd91aen+JUsptOZ5rXUYby33Trtj/wBGm83ahLdlbJ46/KabpXiaS1vUl1T7Dco5CxpD5YQM8Kygv/sjJGfTJPSs3uaJiaFceXZ6na3nimzhinsJIbaFdRh8qF2ZzkEHIbn73T8qtaXqk0VlqSyeKbFZHtwkKyamj7myCpU5+QhMqfVuelT674whhYW9ta6XBdwzDdGRGwmUDlRjsSeCPStrTNdt5rC8uLvSbGP7HCrymNVZWDKrIRx905bn/YNNIRw7rK83m/8ACWWo3Mkrj+14xvVT8sTEHl14y3QgYqH+0tZCeW3iHzAHdlZdbgVsFiVXO7oOn0rbbxvsvLp00uweJ/LEQdU2xYJ3tkdUOOGqR/iNo+PNTRbaQ/OOGiCEA9SDz0FIfyIvEGpSXt551l4ujs1H2bcIdUh+dQh8wKCcBt20k9wDjrWP/a+pPrstpF4qRWjhklSSTUk8plLSAKcHG45TGPugc1uJ8RtFE0qDRI2RN5JbyicjzSAAO37lvzFW/EPiqK38MaTfxWNlZS39xEcvEmBELiONwM9SVbIHXFHzD5HMyX2sLPK0XipfLaIrGP7ZhO0fvCqnLcsMxgt7HFaulandxa3DcXvi+0nh+3b5Y21KLyVixjAAO4jHY9SM9K17Xxpp11GzxaPY/LH5zFjHgoQjDb/eIEg3Y6YNU1+IekGVx/Y1m0SMVaVXiO7GSdo69Bj647U9O4fI7D/hJvDP/Qw6V/4Fp/jR/wAJN4Z/6GHSv/AtP8a5C68d2sbSRL4fsUk2kxu8kJV/mIXpkg8c1DL8QdOa+eBdJsGhiLLM8ZQMSFQ/ICOeWP5cU+cjlO2/4Sfwz/0MOlf+Baf40f8ACT+Gv+hh0r/wLT/GuYt/HGlSarBY/wBj222VkHnYi24dlVQB1LZYZHbmq154sh0zXNbF3ZWdzFaTMkdvEiA7EjjJIz1fL8j0Ge1PmDkOw/4Sfwzx/wAVBpX/AIFJ/jSf8JP4Z/6GHSv/AALT/Gsm+8Q6fZWtrPcabYL51mbxgdg2p8o+X+994ZA7A+tY9l8QNLvYoVtdBgluJQhWPEaLg7s/M3y/wnjryM0XDkOv/wCEn8M/9DFpX/gWn+NH/CT+Gf8AoYtK/wDAtP8AGsLVvFFrY6vcWK6BbziGUIW/dKSNm8nnjp0HU1UvPG2mWsKSHR7OUlVOIzGfvZKn02jGCex470cw+U6j/hJ/DP8A0MWlf+Baf41m+JPEvhttFuVXX9KYlRgC6T1HvVbwjq8eteJtVtWt7Bbe2hi8uBY0LI25lcnvyRx7YrZ8S2toNDuj9ltuFHPkr6j2pptk6Dm8TeGtx/4qLSup/wCXtP8AGuP8Yy6ZqWuWupWnirSXjt4mBga5iAY5B25zn5sYr0F7W03n/Q7br/zxX/CuR8b3P9nzu1jdafFIlq7SW7xRggfwkcfeJ6HsKT8xooQ6zpMcOlWM0+lzxRTmeWb+0IAIm3FgME5wM4/Cq2qpoDQyahZa5pMerlHbd9ujCklshMZxnGefpWnPqMjaV4fms20/zrsOrpJDGPNfyyQCe2CAc96xbPWtZtrebVryxgfSo42CkxRF2wQGOen3jgN0x9KnQo7TT/E2hrYQLe+JNIa4EY80rdJgtjnofwrovhpqenaj4u1dtPv7W8Cada7/ACJQ+0mSfAOKzrBbC8soLuKygVJowyh4FyAfwrZ8AxRReL9V8mGKMHTrb7iBc/vZ/SoxF/ZlUfjOY8Q6Xren20El5r1pciadYY0GkqxLt93q+BwOtZ/iDSHs9KDaj4j023iucQ/u9EUyIWXIBwTtOF4+grtvGegJ4j0+2sZZFSCO8juJVO794qE5UFSCufXNc/qXgK8ur6S4i1pY0MzMitCSdhbdhueSp4U9hxXjrE1HvI35I9ivpXhe8i0qyWHxPpDQLBH5Rl0pN+3aCufm64INSw+ENVhgCS+LNMuNzs4kuNMRmYk887vw/AVBB8NZ1sPIl13dMkaRxypER8qrjkZ65Aq94h8E395psUdpr0wmihZSkkYKEkDdsAwVJI7k9aPrFT+YOSPYRfCGrSL8uvaNIoOONHQjjt976j8akHhHXsKv/CQaVhSSo/sdcAnqQN3erfwy0O50Xw8ovN8c84VngbP7kgYxyTycZJzXU0niKv8AMHLHscUvg/W1xt13SRggjGjr26fxegAo/wCEP1sAj+3dJ5BBH9jryD1H3uhrtaKPrNXuLkXY42Dwr4ggGIPEWmxDGP3ekhf5NUv/AAjnif8A6Gqy/wDBZ/8AZV1tFH1mr/MHJHscl/wjnif/AKGqy/8ABZ/9lR/wjnif/oarL/wWf/ZV1tFH1qt/MHJHscl/wjnif/oarL/wWf8A2VH/AAjnij/oarL/AMFn/wBlXW0UfWq38wckexyJ8OeJ8f8AI1WX/gs/+yqjp3h3xM17qI/4SeyBE4BzpvU7R/tcV3lZ+lNt1HU254uAeP8AdFH1qt/MHJHscJpmm316lu0etadBFdQtOjyaOiqVVsc/N6nj61PcaHdQX1vYSeJNF864D7FGjKR8gXKk7uDhgADyc8VY1rwFeahpUOmvrESpaMVtWELAqhOcNg8n7v5VQg+GV9vka78QecXYnd5LBkym0sPm4YDbg+1P6xU/mHyR7E9hotzf6amqxeJtF+ztGZfNk0dFKoCQWbLZA4PWrFj4V1mOO5aHxfp06ykNKW05WAUr8qcNwoB4B7VNo/gV7O21GG51CCd721ltvN8pgUDlieN2CBngYz1ot/A90thqNvNqyyG6g8lMRsqqDIH+YA8kEFRjHynFH1ip/MHJHsMHhjVG2hfEuisGwigaUhz32/e/GqdroNxc6nPpsPiLRZLmGNZHUaKuCrZAIO7np2pNR+GtxOXNprS2jvcNM0ixsWbIIAPzYGM8Yx71f0rwRc2PiS01ptQgIt4RHJDFCy+aArAnluCSc/Wj6xU7j5Y9iteeDb66t5LZvE2jJ5oZN8WlxhwQDkqd3UZNR6f4a1BLRLVPGOlX0docPNNp8blHyM7juwDnH6Vkad8NNXvdDtWuNUbTpmUl7WRHbZlQnJDZ3YGSc962v+Fd3EeqyXkGqW6RSSmRoPIba+QAVfDcjqfXp6UfWKncXLHsTp4X1ZeG8QaNFtDYDaSg4HBP3unFRS+GbyAoJPEugx72VV/4lMY3M3THzd+cVlv8PdUuNa1KAX7W0MiebFeBGKlmmlcxjLHgBwDxyMelTeH/AIYXmmX1ncya5DcG2mjlIeBjvKNERnLHH+rP03U/rFTuHJHsWV0K7bWZtL/4SLRxdwxLLIraMo2q5IHO7qTnirDeFdTVCy6/ortgttXSI8sR1x81Q3/w5nvPENzqU+qwzW80pf7O8T5IzkAsrA8dsVlH4b6nPq1zayapOIRCHS9ZWwzln+RQG4ChhngZwM0fWKncOSPY27Tw3qF0iy2vibQ5hyytHpSHkHnkN2I/MU9vDOps7M3ifRWYklidLTOcYOfm9j+VL4X8BHR7qaeS9guGe3khQiN0MYf0w2MdzxmsWH4WahDbGKLxDEp8oRqTC5HEaJk5bn7pP/AqX1ip/MHJHsXbLTrvVHeG38U6RcPbyvC0baUu6Pa5RiFLfd3L9OKdb6Ldy6nLpkXiTR/PgjSVh/Y6hcMSF2ndgnIPSqGo/DjUIbG8uf7RS9nP7wxwwMjy7ZJJNgIYdfMI/AVY0n4cXSpazXeoxvmOJpbaSN8KwByAQ2Rgn16g0PEVP5g5I9jXbwnrzMWbxDpjMTuJOkLkn1+91/pTf+EP1vGP7c0jgYA/sdcY9PvdK7U8k0VP1mr3FyrscbH4V8QQyNJF4i01Hb7zLpIBb6kNzVLxN4e8SpodyzeJ7N1Cjj+zcHqO+6u/rL8V/wDIvXf+6P8A0IU1iav8wckexjt4c8Ubj/xVVl1/6Bn/ANlWPqel6tbX5t7jXLWWZoWcMNEDbwoyVzur0Vvvn6msDXdAbUtWTUPOjRorSW2QENyJBht2GAI/X3o+s1f5hqEexyc9vdwjT/M8TWCi5jE0X/Em/wBWh+UMRu+XkhfxqGzllvHitIfFdgfNiLJGdFxlc427S3XPaumfwbBLHosE0yPFpaLGDht7qvRM5+7kA856Cq1x4GW50E2c15GL/wAqSMXkcZQ/NJuHQ5wBkdc8nmn9Yqdw5I9iRfDfidVC/wDCT2SgfwjTAAP/AB6tX4f6fqVh4v1VdR1OG/ZtOtShjtvK2jzZ/c5rS0y3ez062tZJmnaGJUMjdXxxk0/QP+R01D/sG23/AKNnpxr1JOzZUIpPRE/lvn7jflRsk/uN+Ved+N9F0Hw7pVvfN9vWOS6jgd5dVuiqBs/NgPk9Koa2vhqwtoltoNRvLveFljXWblVUcgspL8gMNp9Ca57BY9T2P/cb8qNkn9xvyrzS3PgBrSCWa71SKSSFJGX+1Lkhdyhuu/nGcZ9qvXmm+CLSKOW4u9URZFZgP7VuCQFODkB+OtFgO98t+0bflRsk/uN+VcToOh+DdctmuNLudUuIlIDEarcjGRkfx9CORWj/AMIRoH/UV/8ABrcf/F0Azpdkn9xvyo2Sf3G/Kua/4QjQP+or/wCDW4/+Lo/4QjQP+or/AODW4/8Ai6Qjpdkn9xvyo2Sf3G/Kua/4QjQP+or/AODW4/8Ai6P+EI0D/qK/+DW4/wDi6AOl2Sf3G/KjZJ/cb8q5r/hCNA/6iv8A4Nbj/wCLo/4QjQP+or/4Nbj/AOLoA6XZJ/cb8qNkn9xvyrmv+EI0D/qK/wDg1uP/AIuj/hCNA/6iv/g1uP8A4ugDpdj/ANxvyrP0uN/7Q1P5GH+kgdP9kVlf8IRoH/UV/wDBrcf/ABdUNM8FaE9/qK/8TTicAY1S56bR/t00NHLf2h8TrqZbh9N1S38uYBbeO3XbIuVb5s9uSPoKsXmq/FG3B8rT5LkiLcNlgV+by5WCnLcnesSZ9HPTjFXQL7wlMs39tf2jZKmzZKurXJQlgcofn6rt5+orStW8BXF1LbrcazGYxwsmoXQM24REbPn5B85B/wACFUMoW2u/ES+hGp2Npc3UINykaQwhY5GWQqByemFOD65r1i1E8lrDJLC6SNGrMpHQkAkfnXmlpH8M7Qmxhv7yER7mEcWpXSBBjccjfwTk05Zvh3IVW1vNXuZC6KUi1G5JBbpn5+3f0waTA9N8uT+435UeW/8Acb8q8u8Qy+B9KvlsxJqk0sd4ttdAarcjyQfvN9/nGRke9WZz8OLeVI5tU1FXkI2AapdfMD3Hz9KXKKx6R5b/ANxvyo8uT+435V5w8XgMW73S3eqNbRMyzS/2pdARkYx/HyDng+xrNv7rwjb3F9FBFqk4t57aKFl1i5/feY6q7j5+i7vxo5Qses+W/wDzzb8qNkn/ADzb8q83jPw7k8orqGqbZolliJ1O6AdWPykHf36/SrM9l4DhsVvpL7UxA1x9nRhqlyd0nUKPn9KLCsd/sf8AuN+Ro2P/AHHP4V5tqlr4Rh0S+1DTf7Tvns0jkaMaxcruRmADAl8Y5/SnOPhzHcpayapqKzs2Ap1S66cfN9/GDkYNFgsej7H/ALjflR5cn9xvyrgLaw8EXNil9DPrD27zNArjU7nl1UsR9/0Un8Kzb0+DYdQht0l1FYDI8M88mrXI8qUEYUjfnnNHKOx6j5cn/PNvyo8t/wC4/wCVcB4W0jw5r0uqiGHVkhsrwW8b/wBr3J80GKOTcPn4Hz1tf8IRoH/UV/8ABrcf/F0gOl2Sf3G/KjZJ/cb8q5r/AIQjQP8AqK/+DW4/+Lo/4QjQP+or/wCDW4/+LoEdLsk/uN+VZfiuN/8AhHrv5GxtHb3FZ3/CEaB/1Ff/AAa3H/xdZvifwXoUehXTr/amQoxnVbgjqP8AboA7h45Nx/dt19KTY/8Acb8q5tvBGgbj/wAhXr/0Fbj/AOLrL8ReF9M02zS5s7PVLoeaqun9sXIOCQPl+frzTsh2O48uTP3G/KjY/wDcb8q8z0fS9J1XQb/UIbXUIXtZ5Iyr6tckAL1yN+cjFVtCXw7dX32LU7XU9Nna48mPzNYucOduQB8/JPWnYLHqvlv/AHG/KodBDL4zv9ykZ0226j/prPXP/wDCE6Bn/mK/+Da5/wDi6veBtGsNH8Y6otl9qxLp1qW8+6kmOfNn6FycU6XxDjuY3i2R47W0m8Q3GkWlvDdxyQtJLIgMo+6OOvfisvU/Dtg6Jql42mxR3MhlhlNzKqlm+ZtnOAD1x7V0Hj7S7zVtP0+2tIJJdmoRTStHIqNFGudzDd35rlvEPh3xdc384WF722FzlQ1yoRlGfLdFY/JtXKMONxOeaFYSL1n4Hh/s1YbfT7CS1lRDGfPlYbNvy7TngYNTat4KbUbJbc6bpkTxxeWksUksbH5cDeynLDgdc9Kw7Xwp46bTFjbUbyzniSKJES+OxsRhSQAflAwBt+prW8S6L4tGk2J0+9upZo4289EuihRjhiSergEEAcnBoGX/AAdoXiDw9o0dmyaVJclV+0Sq0pDsBgY3EkDAxW1u8Rf889M/8frJ+F8Orx+HzNqz3mZ2DxR3cvmSpx8xJJ4BOSF7dK6upYmZW7xF/wA89M/8fo3eIv8Annpn/j9atFIRlbvEX/PPTP8Ax+jd4i/556Z/4/WrRQBlbvEX/PPTP/H6N3iL/nnpn/j9atFAGVu8Rf8APPTP/H6N3iL/AJ56Z/4/WrRQBlbvEX/PPTP/AB+qGmN4gF9qZ2acP9IGT8/HyiukrP0s41DVDjOLgHHr8o4oTGjhrPQNJ8TaNBZ6fLpeoWmnu6o1vdSlkZuTkg5Pfr2q3L4JRr+OSS1tPtG1SgFzNn5BDggZ6jyovy96wP8AhD/GFlpFtdaWt6mqPIftMcV1HFsiTcI4zg7XX5icnLZIz0qaHwv41s72V7b+1HhuVRrjzNUy7YS23opLZVj5cyhhjG4HgVaGW5PAF1feIb69kGnzWM8LQ3MImn3mdsZcndj7uBjt1q7afD9LV0eOzt12OWXN1NhTk/7XufzrAutN8dSeJ7q0t11ZI/s0k1sXv8RqpUKEYg4Lk5+nWk0/w18QJmto9UXVmjjdN7PqqYdUJI4VvvHC59eaANa58F3l1rN9da62mSzaleNLaJHNNHgBACuM8txk1O/w6gdEjNhbMsYwo+0zcL6DnpSeLdF8T3eszXNlZ390VujLBLFqKxqE2gKFUn5cHIbpmqJ0P4isqyJeXEczM3mlrwGMMQcyqM8DGAqdAckigDam8EvPpT6XNaWsluxUkG4myAucc5yByf8AIqg/w2tvML/Y4lbj7t7OpUBg2B83HzKD+FN1PRfGq6V4ch0+bUprizib7W816isz+ZEV83BxJ8qydMjmjRvC/igz38upXF8DdaRLaxhr8sY5mY/MOe+cqf4RxQBdfwLusBYvZWhtfJjh8s3E20rH93vyQD19hUv/AAhcn9mPpqWNolu1ybplWaUEylcZJz3A5/Os+307xVp2h61LeSX64stsMa3Rlkd8rsKYyVKplG6bj83vWSvh34hS6hZiWbVP7PkWNZgmqBWWLzVfBO7O8KChI65FAHRWvhFLfS77TYrWwNvJEsdwDPMdsakMFznheOg96rSfD+O5iEsNpaltn7uQ3ExGOCvfkfKvFZ2leHPG1jE1qy6hJbRo4twupDeJCrbXYluVyRlT3I9KzbTSfiHdWd49u+rpcQ3gjIe/C7th6oCcbP4T/e6iiwHXeHvDWvWXhtNH1CHRWCzCcLbGZVBDbgQWO7qOc9iR0OKryfD2N5pZWsLbMsxldRczYLl9x78c1D4O0XxdBriX2qxX6+XbzJGtxqIlXewUjKqTxuB+lY1hofxKi2qw1MlQVEkuqIw2MzMRgHltpCq3UYBoA7Dwjo9xpNlO+hrYSW91IJGkaeWUMVRUGCx4+VAPwrb/AOKj/wCeOnfk/wDjXA3WkeKbXSPDei2KX9veJbXG4w3WEhYMrIZGzh8Dt3JOKs23hzxhjc93qMXl2qOofUS26QYJjbB9QSW6EHGaVhHWyX2rxsqySaShaQRKCX+Zz0Ue+O1WCfEQODHpmf8Agf8AjXnus+F/HNxqRS3kmNvBdtJZzTXgbyztA3sM5buAD0Nd/wCDbS/sfDNla6nPdz3cceJHunV5Sc/xFeD+FJpAO3eIv+eemf8Aj9ZnilvEH9gXW6PTcbRnG/8AvCuorL8V/wDIv3f+6P8A0IUlYEDt4i3n93pnU/36w/EM8klzFbapf6XbS26NdBBcSIdgGCxAPI5rsW+8frXG+OdL1LWLiW2t9E82JbRxFdidFPmNxtxncDgcHpnrT0GVrCyt7C2itbebSli1Zswg3Ep+0ngjbzz06elLeJaazqMXm3Ghz3VpIbhFWeQFNvyk9fujHTpxSXWl67ceHtL0V9HLPHFiS9E0YMThTtfHU8nJ2+hrNsfA2o2miGa1ilh1SGIpbLLc7yACMITkgk/MQT0yPSnoB24fxCQMJpnI65fn9am8IHUD4x1L7eLYMNOttvk5/wCes/rU2mLdJp1st8yvdCNRKy9C2OenFSeH/wDkc9Q/7Btt/wCjZ6qn8Q47kmD6UvPpXL+JGuNFso7prrWL0PMsW23ZAQW6E7iBj/EVgL4utfstnezN4ggsruESpcu8WxP3bSFWw2cgL2HUiszZ4afc9GwfSl59K4j+27eOANeX2tWVx9tjspLabaZIpJOVLEErtxySDUuualDpOofZZtS1aUJGs1zNGy7LWNm2q7kkcE56Z96A+rT8jsvm9KOfSucV9PZFdfF3ytyrC6TBGN3HPPHP0rN1vWtN0u0NyNevb5Ru3raTI5TCF+eeMqDilcPqs/I7Xn0o+b0rkTfRJqs1jdavf2iRW0Nx9qnmjSJ/NLhUGTnd+7f8qtNLpygk+LwMIZObpPuDq3XoO57UB9Wn5HSfNRz6VzUk2npdw2p8WObidlWKIXClnLDK8D1HNaH9lXH/AEGL7/vqi4fVJmrzRzWX/ZVx/wBBi+/76pP7KuP+gxff99UXQfVJmrzRzWV/ZVx/0GL7/vql/sq4/wCgxff99UXQfVJmpzWfpQ/4mOp8H/j5HT/dFRf2Tcf9Bi+/76qhpul3BvdTxq18SJxwG6/KKLoPqk0cBd/E/UL8Wvk29vbG31RFk8mZybmIAHCgjJGGy4OMVWsviHrcBkV3s7lTNO80rXMmzy/9MZFjOOMeQoDdwQK67RdT0zUJlHnXtlt80zSXAhQQSKwQq3+025SCOCCOea0Zf+EdiaOCTxNaK0oO1PMiwQBk/hg/kfer5l2H9Wmc/cfE25huEj+w6etuWJEks7BlRWwQwx98j5gP7pU0vhjxzda7rOo3EnkwxWmnXRS3imOyTY0LJIc8qxV2Htgj1rdA0m41a106DVmvJLoSMHi8t0QxqpO4jocEY9qnji0USBY/EluGkOwBJYgXJzxx1zg8expXXYPq0/I4fUfiHfapYW9vayWEAa4iz5F65nkiAO5QQPvEgfhVy4+J+qxRSyDTtHKxRI5ZrmQCTcWxt46YX8zXRQnQW1OWzi1mJXijEolBiCMMnO0juuOfSp2TQfLdm8TWflxoJHJliwiHox9B/jRddg+rS8jkn+KeqztDb2tjpCzv5gZ3uJCsbrIRnpypRSc9j7VLF8S76O2VbfT7N90gizNcvkM1wse4nH+rw+Qf9kjpXQ6q2iadp8l8+srMkbKhWFomYluij6g59+a2DoCkYN9MR0+4nTOfT15ouuwfVp+RY8K6n/bfhrTNY8pIze2kc5RSSELKCRz6E/pWlzWTHo80aBI9WvEUdFUgAfgKX+yrj/oMX3/fVTdB9UmavPpRz6Vl/wBlXH/QYvv++qT+yrj/AKDF9/31RdC+qTNTn0o59Ky/7KuP+gxff99Uf2Vcf9Bi+/76ouh/VJmrz6UnPpWX/ZVx/wBBi+/76o/sm4/6DF9/31RdC+qTNXmj5qyv7KuP+gxff99Uf2Vcf9Bi+/76oug+pzNXmsvxXn/hHrv/AHR/6EKT+yrj/oMX3/fVZvijS7gaDdH+170/KON3+0KLoPqkzqHzvb6mk59Ky20q43H/AInF91/vVh69qA0a9W1ub3WH3xGSN0ZNrsCAIxk5DEnqePcUXD6rM7Dn0owfSuHvddsbOytry41bVUiliaWY5X/RkDbSX+jfLxnmq9h4nsbrUm01r/Wbe6WLe0cpT5W4KrwTkkEHjjnrTD6tPyPQOc9Ki0D/AJHTUP8AsG23/o2es9dKuCAf7Yvxx03D+lTeEraS18Y6kJLua5LadbHMhzj97PV0/iG8PKGrOa8S6nc6xodzplz4Q8SQRzqB5g+zgqQQQR+87EVzFzo73Om22kDw/wCIhZxz3Ezx+XbFnEqMoVT5vyhQ36V33jzT7q98Nymzt2nurd0nhiyRvKkZX8QTXAXegeJl8M6fDb2V2mqRNPbLLuOfKjgkSNm5/iJyO/zD0rNHdINR0nVNVjvJr7R/EVxPeIzSSJbW4XzuAkgHnfwhcY75NaOrR6jqF4k03h3xGv2m2jt9Sj8m3/0tYzkbcy/Jk5z144qprtr4n2Xf/CP6NepZpex39rDNMYyiRKAVxzkk5O3POOtbPi6y1i+1aaaCzvSbqztxp0iHAtZvMy5cZ4OCCevAxTErHN674W/tCFIovCOuwmOO4ijZ7W3fy0kUgbQJQAV3EZ5yMDiq1/4X1a4v766j0fXbf7agWRV0+2HAiKDpN2DH9B2rq9YvvH1vYMbW3P2lIZ8E2wkEsqKwUYyMBvlP5isPxYPGGrPfWVzpl/Jbwh/skkIKF8wMCTg/3iMA0ahoL4o03WNavvM/sTWokEEEZhextpT+6EoDf63v5zduwrDh8I6415dxT+Hdb+z+TiGVLO23O5DqwK+b9zDH5e5+ldp4jfxPY609zolnP5sllZxSSNB5i/KLguANww2TFk/SslPE3xCku7q0isRLcQQhjALYBlVlfDt83dguBjpT1B2E0DRb7SpNPLeGtdnFlcpPGxsrYPkJs27vNzjAGPTBrtv+El1A/wDMk+I/yg/+OVi6Pe+NLy80ubULa6t1F4qXUCwABotn3ic9N2c/Su+CN/dP5VLKXkc3/wAJLqH/AEJXiP8AKD/45R/wkuof9CV4j/KD/wCOV0u1v7p/KjY/90/kanQrU5r/AISXUP8AoSvEf5Qf/HKP+El1D/oSvEf5Qf8Axyul2N/dP5UbW/un8qeganNf8JLqH/QleI/yg/8AjlUdN8SX63upN/whniE5nDcCDj5R1/eV2e1v7p/Ks7S1P2/VMoSPtAzx22igWp5hqugvqwWW88Ma7NdtGqSkQW4hmCSblLRibkgALkHng9hVW58KXkgl8rw/riZBiiBsLVhHERjb/rc55Az6DFbUOn+K9Jvll0m1ne0lRmhkkTzHt2klHmIVJ5XILDnoxHao18R+OLiUrZwrcn7Ykcnkxg+VFuQMevB5cgdtufY0iLIq6Lod/YeJp9XOgeIpYppJJHt0tbaM4YYA3CbjAAHToBWTe+DL6a7nmOk+IIopJDsUWNsDGpaQgBvO4I8xhn2Fdd4eu/Hf9mQ/abOZ7gQAN5kKqTKIUYFsHnL71yPWrl1FrV1b+HLnV7e6vLZZpvt0cMflsdyMIiV3dFOO/bNF2FjlL7QddumRl0jWotsfl5j021ztGe/ndwcH1rn73wLr1vpLW9joetTSECLDWFso8vgYP73ngYx7muqW78baDaTWGiaReTQ/ameHzo95jQvyCxbLZFOh8S/EBbi1tru1igmkYtiSEIZAFzsUZOeeKabCxnR+FLlTLND4W121mncNLstLduDtJXmbGQRhW4wMivRv+El1D/oSfEn5Qf8Axyr/AIUbU59Ehl1YE3ZLbv3WwgZOMjJ7YrV2N/dP5VDZSic1/wAJLqH/AEJXiP8AKD/45R/wkuof9CV4j/KD/wCOV0u1v7p/Kja390/lS0K1Oa/4SXUP+hK8R/lB/wDHKP8AhJdQ/wChK8R/lB/8crpdrf3T+VG1v7p/KnoGpzX/AAkuof8AQleI/wAoP/jlH/CS6h/0JXiP8oP/AI5XS7W/un8qNrf3T+VLQNTmv+El1D/oSvEf5Qf/AByj/hJdQ/6ErxH+UH/xyul2t/dP5UbW/un8qNA1Oa/4SXUP+hK8R/lB/wDHKP8AhJdQ/wChK8R/lB/8crpdrf3T+VG1v7p/KnoGpzX/AAkuof8AQleI/wAoP/jlZvifxFqDaFdKfBniJQVGSwgwOR/00rt9rf3T+VZfitW/4R67+U/dHb/aFGgncz28S6huP/FE+I+vpB/8crnPErX2tXjS3PhXXBGtq8UUbW9uSm/hmJ84ZHp0we9ekOrb2+U9fSuH+IFhPeXMn2Oz1D7VHaPiWHO1ywwAeeQOuKaE9jFk06X7LZ2tv4T8QpaW8AthE8Vu4liBDBWJl5O8Bie/So49Jjj8OSaTa+EPEETurubhUgL+azA7v9bnaMY256cVtTWeoyaX4YVrC/FzbmRZlRyNuYiOeeQT0znBrA03w/4os9HOrQLdm+it2T7LJna+HGDjd3HJHfHXmgk67Tdbv7HT7ezHg7xNMII1jDsICWwOv+srU8D6lcah4w1Rp9G1DTCmnWoC3YTLfvZ+RsY1f0w3U2nW8t1bmG4eNWljA+6x6in6CpHjTUMgj/iW23Uf9NZ6ul8RNb4DzTxjpmh+H9Ptr511IxyXUcDs2qXHyh+N33vX+dQxx+EbdxZ6reXtvqSxLJNAmq3LhMqWAB3fNwpPHoa6LxmmhvpsP9vvttVuEZQRlWcA4BHcYzxWZbeB/DU1pbTxTXU0CIjW8jXTHau1gmGJyMCRsfh6V6PLHsedzy7mddP4LW1uHsrnU7m4iiaSOL+1LgbyBwM7vWqd3feDY9JjuLeTUZ7pjFvt/wC1bkbd+NxzuwQu6utHg/QNwmS3ZXMRjDo5GVZSDnHXIJ/Sqr+BvD0tsLNUulSIYULOw25A4yPdRn6Uci7BzvuZSzfD8n5dT1H7zjP9pXPVAS38Xop/KsuXU/CeJ/I/tCQJNCsJ/ti4AkhfbukHzcbdx49BW3aeD9O07Q7t9euofLSCUTSW5ZEEGCTuGck9SfqauxeBvC8lnHGsckts+HUeeSCM5yOe44PtRyLsPnfcozw+CIdKGpNf6iLZpWhVzqdyAXHblvQZzWZozeAJ7RdRna8sr2f93dL/AGjcb1ZSQqs27n2PvXWX/hHRr7SbfS7tZpbeCUyRjzjnJUr+I2n8znrUMHgvw7w6wTfeywaY4b5sgEZ5wRxRyLsLmfcwZm8JS22pNpjardS2Nobps6ncBCOOM7+vzA/jVXS7zwnNoSaheDU42l81rZI9UuWFwiAkOvzcA4I5x0rqtN8E6Hp9tdwWq3Si7hMMxadmJU49T/sj8qcPBuiq0hQXCeYjowEpxtYfMB6A9eO5NHIuwc77nL2l54IFkrane31rc7GeSNdTuWCqBuJzu7DGasJcfD83bWz6rfLLk/IdSuQVGF6/N6sB+Nb7+DNGeNo2+0hWjkjIExHEibX/ADFV9S8C6RdSXF0hmW6lO8M0jFQ4CYyM9P3ace3vRyrsHPLuZjDwQLOzvRc6s1rdvKiSjUbjapjUs2fn9FNbGn+HPDeoWiXdpLqckLkhT/adwOQSCPv9iCPwptr4Ps5vDVno+sbJvsxcqbZmjUblK4HOejGt/TrOGws1tbcERqWPJySWYsSfxJp8sewc8u5knwhoeP8AmKf+DS4/+Lqlp3hLRWvtRUnVPlnAB/tOf+6P9uusrP0z/j/1P/r4H/oIo5I9g55dzhbP+xVnu11WHULKOxkaG7b+1bklZC37tV+b5srhsjoCK2PD/hfwXdRXFxoq3QR5T5zwahOm98dWw3JxjrzW3deHtOuJLuSTzt1zcR3DkOQQ6KFUj04AGO+Km0TRrHR0uFsY2QXEpmky2csQAT+n4nmjlj2Dnfco/wDCIaL66p/4NLj/AOLo/wCER0XnnVOf+opcfl9+t+ijlj2Dnl3MH/hEdE9dUP8A3FLj/wCLqvceA/C9xcQ3FxaXc00BzDJJfzM0Z9VJbI/Cumoo5V2Dnl3MAeENEzydUP8A3FLj/wCLo/4RDQ/+op/4M5//AIut+ijlj2Dnl3MD/hEND/6in/gzn/8Ai6P+EQ0P/qKf+DOf/wCLrfoo5I9g55dzA/4RDQ/+op/4M5//AIuj/hEND/6in/gzn/8Ai636KOSPYOeXcwP+EQ0P/qKf+DOf/wCLo/4RDQ/+op/4M5//AIut+ijkj2Dnl3MD/hEND/6in/gzn/8Ai6P+EQ0P/qKf+DOf/wCLrfoo5I9g55dzA/4RDQ/+op/4M5//AIuj/hEND/6in/gzn/8Ai636KOSPYOeXcwP+EQ0P/qKf+DOf/wCLrP8AEnhPRU0S5ZTqeQo66nOe4/266+szxR/yAbv/AHR/6FRyR7Bzy7lRvCGh7j/yFOv/AEE7j/4uq+o+G/D9jYT3tw2qrDbxtI+NUuOgGf79dM33j9ajuoIbq1ltp0DxSoUdT0IPWjkj2Dnl3PJ5NV0X+z2u4tO1SbZ5aSxrq9zujkkyUQjdnhQS1dN4c0/w3rSSeU+orPEqtJD/AGtcFk3Dqfnrbs/C+k2l0l1DHKJl6uZCS7YwGb1YDgHt2q1p2i6fp+o3OoWsJSe5VVkO44IAx0/Cjkj2Dnl3KP8Awh+ieuqf+DOf/wCLrX+HOk2Wl+L9WWz+1YfTrUnzrmSb/lrP03k4qxU/g/8A5HHU/wDsHWv/AKNnqZRSWw4yb3ZxPjKa01qxtLWG6dFS9jmlbaQwjUnIB7HBrkv7CmXUp4/7Ul/skhlgt98gVF8uVVBXv99D/wAB+ldZ8Vb2fTtEsLi0lnjmOowoI4Z/KMoOcrnuO9c9b/EazshbWOmzQajaG3Qrd3U7NL5jJIxMnoo8sg9xkVZBQsNF1SKPyptcuBEeqJPLkHBAw3UAccU+bSdTSaGaHWrvbDAnym5lOZAoBJ9eQfxNal1421q4huLVtNtLISWbyR3G9/k+UnOcY6AkfhWbceP9VuNEjh+yw2h82FUuTPmSRVCFlIH3ZGycA8EZNFhljw5cS3/hC50+S61C1lub4NPLdwEuIwQSFV+CCQBzwQTWUqanHfWminUNSza6esMFzHG4hZVYgFj0DlAAR/e5rXtfidqFwplXS9MNt/pDNMJ2GxY1bb8uMlsrzj+E5FZ//Ce6pcWUlyyrGlxLbyqkEpZoiGVWQf7DkMoPXNLQVixZaXf22pCX+2LmSx3EyQS3MrF1xFtG7tt2ufxx3pZNM1Vradf+EgukuGI8qQSSHYPM3FSD16dfetfUPHt3Z+DLTXJ9Mso5rm8aDyVm3LsG45Vl/j2r0PcEVQ0bx1q0OnQWk1la3VwsrxeaztmcbsccfeXOWHYDNNBY7tNd08KoaR92BnEZxnHOKX+3tN/56v8A9+zXCWnjW81/StdZ2tbC2g0wyxS28jLJvymSGx23EfgaZpni6fSLq4t7KWXW9NMkX2WeeVpJJCUXzYo3/iZWbOD2BphY77+3tN/56v8A9+zR/b2mf89n/wC/Zri7/wCItxYxwtJb6RKJVVk8uZsEE4x06r396rxfE+7kRFi03TbhwwaVkutqKm1jgE9XJUkDuv0NK4WO8/t7TM/61/8Avg0v9vabj/XP/wB+zXnc3xSvo7Se8W00h0WFSsQlfLPufcAcY+6g/Fh61NZ/Ea7UTme1sZbpJH+VJG2OiySKFUY4kYKMdjmncLHe/wBvab/z1k/79mqOma5p327Uj5knM4I/dn+6KZ4C8Tf8JNY3Ezx20bwyAFYXLABlyAc/xdc1qacqm+1RcYHn4yOMfKO/agBn9vabj/Wv/wB+zR/b2m/89X/79mvPrfxDqGiziRrmXUbZbeRrS5mmYwSK0gwshH8aEMue+Vr06ym+02UFw0XlmSNXKEcrkZxQBS/t7TP+ez/9+zR/b2mf89n/AO/ZrTwP7o/KjA/uj8qAMz+3tM/57P8A9+zR/b2mf89n/wC/ZrTwP7o/KjA/uj8qAMz+3tM/57P/AN+zR/b2mf8APZ/+/ZrTwP7o/KjA/uj8qAMz+3tM/wCez/8Afs0f29pn/PZ/+/ZrTwP7o/KjA/uj8qAMz+3tM/57P/37NH9vaZ/z2f8A79mtPA/uj8qMD+6PyoAzP7e0z/ns/wD37NH9vaZ/z2f/AL9mtPA/uj8qMD+6PyoAzP7e0z/ns/8A37NH9vaZ/wA9n/79mtPA/uj8qMD+6PyoAzP7e0z/AJ7P/wB+zR/b2mf89n/79mtPA/uj8qMD+6PyoAzP7e0z/ns//fs1neJtd01tCugJX+6P+WZ9RXSYH90flWb4nA/sG6OB90dvcUAD69pgc/vn6/8APM0DXdN/56SfXyzWmwXcflHX0rk/FU6x6yVfUhBCLGXfHHcmJoiR8rsBxgkYBPQ0AbP9vab/AM9X/wC/ZpP7e03/AJ6yf9+zXH3uvapGPDMKK0i+Qst5D5mJ7iXhRGCOC3O8g8EVSttU8RW9lNr13dSyW0QnSW3IwwVZcbgDwMZAB9M0Ad7/AG9pn/PWT/v2a0vAN9bXnjDVTbszbdOtQcrj/lrPUGm3C3mn290sbIs0SuFcfMAR3q/4O/5HHU/+wda/+jZ6mew47mTruo2emWsdzfSQxwmULulGQCQTxwecCsTVvE+m2+jWmrabbWk9tc3XkNNNH5aRdQSxxlckYyeOeTg0eMIP7W02Oy1ixuLSHzlZHS6WJi4BAAJ69TxVKz0FJvD66fb2up3Fk8zyiVb5XL7hhl3YwVIzxVuLM/aQ7mm/jDw6tvvklbcEbKC2YnKA7lHHOMH9KrJ468EzRsDfQMwCiSMW5LqWXIBGOOD+FVJ/Dfn2zfbtEuYo1n+0BYLgIi4TaM/8B/UVUm8G2f2ZR9j1eGEMGBW+RVyVAznHOeKLSH7SHc1Uv7G2i0+08L6fa3sl/FLcoJjsXykwrDOCdxyFAPHXNN1vxlp9iu2ysobqeMutxGRt8sqM8HGGGcjI6EGhPD8kdjYWsOm6tC1gz+ROl4om2ufnRm7q3HGOwrOvfCVjMZN1hqluPNY/u75V8rzMkoPQEsTj1OaXKxe0j3NVfGnh9tVj0/MQgHmrLI0JAhnRovlIxwCJc7v8aml8a+Eo4Hne7AjiXfIRbNmNWbaC3HAJ/Tmsa18FWluzn+x9UlR2JkjlvAyuCFBU/wCz+7Tj/YX0pg8F2k1nLGlhrLxzxxxtIt8pLKhOznvjp9KLSH7SHc2rbxl4bmDt50UcHKFTbsGJD7CduOUyOvTjNWYPFPhuTT572C4Rre0mWKRkgPyOxwuBjoT/ABCudn8IWduDdXFhqsaRR7C8l+oVE3ZIJI4BJ5qfw/oVnFpN7Bp1je3tnfBFkc3qSAFPuhSOmKdpB7SHcm1rx34dsrTzoEjuw0DSQRrbsGdthde2ApA6+tJ4h8XW1joGn6xptnp1xb3M7xuLjMW1kViQvHLZRlGccnHeq994LtbuFYm0jVoUSJo08q8VdqsWyOn+2w+mKuWnh57eOyQabqkqWV697GJrtXDSPncGyOV+YnHbNHLIPaR7jrrx34RtbKWaTdvhDebbrZkyIVVGYFQOMB156c9ambxv4LjwX1G1j3TGFd8BUs67s9Rzja3PrmskeCYBcXs39na0PtsMsMq/bl2hZNu7AxwRsXB9qjh8FW0UsojsNZMrBt5N8pYBi5PbjJdjS5WHtYdzsdC1jSdV8/8AspgwiIEuISnJGR29P0Ip+mf8f+p/9fA/9BFY2i6XPpN5cXlro9/JLPHHE7TXAYbUGBgevFWNNvNV+26l/wASWY/vxu/eLx8op8rF7WPc3vLj2bDHGU/ulRj8qfWJb65NcMi29jHMzhmUR3KMWCnBI56A8H3qeW/1KONpJNHkRFBZmaVQAPU0WD2ke5qUVjLrF0ywuunBln/1JFwmJPZT39eKkbUNSVlRtHcM2doMq5Ygc4HejlYe0j3NWisuO/1KRA6aNIynoVlUg/Q077Zq2eNEm/7+LRysPaR7mlRWUuo6gyeYmku8eM7xKuMDrzSpfak6K6aPIysAQyyqQR6ijlYe0j3NSisptS1BWKtpLKyqXIMq8KOp69OnNOW91RlDLospBGQRKvNHKw9pHuadFZa3+pPu2aPI2Dg4lU4P+e1O+2ar/wBASb/v4tHKw549zSorLS/1KRd0ejuynOCsqkHFO+2ar/0BJv8Av4tFmHtI9zSorLW+1Ni23RpDtODiVTg+9O+2ar/0BJv+/i0crD2ke5pUVm/bNV/6Ak3/AH8Wj7Zqv/QEm/7+LRysOePc0qzPFH/IBu/90f8AoVL9s1X/AKAk3/fxazfE15qn9hXWdFlA2j/loPUUWYc8e50jfeP1pjRxsSWjRiRgkqDkelUWvNV3H/iSTdf+ei1CdTv/ALR5B0oiXZv8szLu2/3sZzj3osw9pHuau1Mg7FyDkHaOKCqkEFVIPUY61kLrF03k7dOB8/8A1WLhP3n+768elCaxdPI0aaeHdcllWdSQB179qLMOePc2MD0qx4P/AORx1P8A7B1r/wCjZ6xRear1GiSkYz/rFrQ8BTXUvjDVPtNm9tjTrXaCwOf3s9TNaFQnFvRnO/E6x1PUdEs4NJtWmuU1CGUMI1cRqCcsQSOPftmuZNz4786H+z/D2r6VZC3SNrNFjCxEI+8xnPL7hHtOOhrtvGmuw+H9Kjv5o5HTz1Qqjhc5BOCT24rm9b8cXjeFbbUtOtLeCS5nmgkZ7kEQGNWbIOMMTgccda1aVzijexUnsPHUyTw3kt/cWs9m6tGjrncVJC47HgA+5rNuLHx9Jo62l5FqU0AlibyEhRRD5aptAbd88fDbhwdwHWur8OeNJNcuJ7SDTHtzBZvI920oaKOcD7nHJA4OR9MVm+HPGmopZJDd2Ut7c7ZN8jTAZdACyoQMMuDuVuOOMcUWQ9exjaNefEK+gN3FPqzIv2hjAERi7FW8td+RsH3CvDYbg+tRDSvHklk8k1jqE1zO8Ek6zqiq7oyhXIBOGG3Lc/dPethfiYIVkkh8Pie1G+RWtZ1O2NY9zOwIH8XGOeMmtK28dPfaLrs9vp8MN1p1lLcxq90GVim77xHTkD65x70WQa9ilqP/AAnkfgq0W3/tK81Zr1mnbyUjdYsMQrruIK5wucjgg44qlpVh49sbKDT4BqMUCSuISSmY13chufuYJ2dTnGa1PDnjaaW503RZbX7Xd3MjRCdrpTkpv8wsQvBBUhR/EMGqk+qa1H49n0KTXL9IppGijYBcIXKvGV47IJM59KNBEGmWnjG80/XH1yy1ab7Rppit7aVkIMmU4Az94nfjnpRb2XjC21G4vND0i50u2u5ISlowRQjoiq7SqCQEb5jx3AqLRvFWrfY2vLjV2l+xTwosTlSLyN5ZFdjgc7FUdOldX4D8RPrNxq9tcTJJLb3PmQgcf6O4zH+g/WhWYM53UH8exxwtYw6/KXVS4cREo2cMMZ59V9qrxSfEpo0AGtQKjBy0lvHI8jbGAQ/OMJwpJ/vMOOcD1M0U+UXN5Hkkv/Cyvsc00MHiEXhhWOPcYwAwZ23Fc8/wA89M+lWbNfiHBFNbpbauf3sjRSyhC2TJIUUnPMeCmR1r1KijlDm8jmfh9L4hksblfEUF7HMJFKG6CgnK/NtwT8oPFa+m/wDH/qf/AF8D/wBBFX6o6X/yEdS/6+B/6CKLE3OIutE1qxl1xtBtrqxf7dGLGVLZHKQPh5fKUtzmQtkccVraDd63JY6npuuWN7NclZngLouJ02gABc4XLE4XJrC1D4iyS6NcxaXbrHc+Uoinnu1DB2K54x1AY/iKsL8ShDbrH/ZhuWjtpbhna6Ubo4xFhun3iZgCvbBNK5dmU9W0fxN/ZPhhdLtNVtLqy0dYpPKjRxby4jDfKSMyYDY56Vf0W08XP4otbrXRe3kSTS4b7MsUUCGB1BUhiTuJGRjgnv1qCX4px+TiPSImn8wx+WbxePlbB6cjepBx0BB9qlX4kQwpcNNYtLLFJ+/VbhT5Z8uNgI+BuXMg+gyaNB2Zj6Y3xEsreCCDSdai8ksBEwjMBG75Od2QuDzWrBD8QfOsZFl1FYmlHnpNIivGgIDZABz1JX2Aq9cfEO2g8N6brUmnqRd3DwPELhSY9vVgcYfHHHHWoLXx5Jq2paZZWUMVq8l2iXIacP8AIwO0D1Jxk+lFkGvYxLaw8e2+mS2Kw6qlitr5CWkcSeYwZhucOW/1md3GMbe4NV/Dr+PmAsLe41O0S1+ywhFiSVVRFw2F3DHzDa3PTkZrel+If2fW9QMluJbJI1liiWYbxGuRI2McydCE7880/UPiPbaZB9sn0iELNbtdIyXSlpECyEZG372I+R23UWQa9jnl03x/fXVzd39lqavJBcWypIUIeJxE3ltg8jcJAp+lb+mR+OIfC2sicagb3y400+3SJEaEAYGxtx3HGCcgcinJ8TASIl0GWW4NwYhFBcq+FV5FdyeMAeWceuaqw/FAXMyk6asFqEDOwu1LglotvboRIM0tA94g0+18eWsTmODU41nlElyoCB97AYaMZ4GR8/seK0vDkXjRvElm2tf2oLW33rKwZPJlbbgNjqUz09yKn0f4hR6lq+l6bDpkay3zNuBuwfLUDOQAPmPtxj3rue9NWJbaPIrrUfiDZqZbq31q2t2lWH93FGMbpYwNg3feIL/lTtQs/iTdQNazPrSvHFuMtu6KryGMYCn0DFgeB2r1p0Rx86K4znBGRn1pf8/WnYOfyPJ2vvH2nxtLLZa2tvbqcs0UZDjJ+ZyDknBH4iu3+HU2oT+ELOXVpLp747vP+0MGdWz0yOCB2NdCQCCCAR3BFIiqiBEVUVeAqjAFCQnK4tFFFUTYKzPFH/IAu/8AdH8xWnWZ4o/5AF3/ALo/mKAsajfeP1NcR8QNJ1TVL7/iWW1xGEtJEnmRAGlRsZSN85DYB4Ixz1rt2+8fqaSkNaHCX2n65caJo1jb2M0OoWjFluZYl2IoVgoJByrcryAeQaybDwrrVlpLaha294dQhhKwxXBBZ1BHDAfeY/MRzyMV6jRQPmZX003TafbtfIqXRjHnKo4Vscgf/rq14V/5HHUf+wba/wDo2em0/wAKf8jjqX/YNtv/AEbPUVfhNKHxnIeKftVtZ266xJZ3sE1wsUaf2eZQJDnBILcfWmadpv27RodsWjxWc2ZxbT6cEx23lCe/rV7x54fm8SaRb6fFdR2qrdxTOzBtxCknCkHg8iuXuvAvii9vU1DUNd0l7kRJFK628gWULHIu1huxhiylgOu2qZKatudAbD+yYJr6K50K2WGFi7w2QBEfUjg9D6d6qzWwstPg1I6hpcNiVVUhS0wuZiOqg9TkVSX4dyRzNNFqEDM9s0TLJEWBYqcH1wDjHsMVQ/4VpfpaEQ6pZyylxJIziRhIVCgNy2FcbcAjoDzRfyDTudO+g+ZHtY+HZFHGDYqQMDBGM/3RjHYVntHYWK3yRy6EiiSO0uVi04Yk8wjapAPzKSwrn9E+HmqTW5uJ57eC7U3GxpInUB5FYbtoOG+9tOchgAas23wy1SKxjhTWrOORFjXzI4nyVVh8vJ6KoG3PRuaLvsGnc6pdFmt2FwkmgxsrBlkWyAO5RtBBz1AyOOe1JYfatStYNUh1PSXWYFo5GtfnPBU/xdhn8Kxb3wHey+DrPQ7HUrS2eG8a5eTEkitkHlSTkHcQ3XGc+tVoPh1PCoiGr2Sx+c0jIqEBDuyCvPDN0bPWl8gsu5sX9lDp1nNO7aGy2MDSeVBYB3SMn5toB6HNL4bnfUGln0+fTrO6iCWssc2n+TMq4yiEbs7cHIHNZeheAdQ0+01UNqely3V/Ym1WVIWAQ/Jg9clflOR6mpLrwHq17fPqF3rNql3M0SzGCJlWNIlVUMfOQ+FIJPZqYadzqAmtHprOnH/tj/8AZUCPWmxt1jTjk4GIep6/3vTmuQ1H4farcRwrBf6TbsFUSlIJBuKt1B3Z5HWq0fwz1TYFn1PTyqYMaRiZFR9rAScNywyqjttBHpg1FZdztc6t5hj/ALc0zeFDY8rnB6H73rxSQvq8xJi1iwZc7Q4hO1jnG0HdyRg8Vw0/wv1aTT5rcappCSSxiIyC2fIUM7DB3Z+8+fqoq1D8ONUjWaJNW06KCSR2CRwOAhd3beOeHG/g+1Go7LudosOvN93VrA/SAn+tUtOt9fF7qe3UrTIn7W5JJ2jpzR4B8P33h2xubW9u7a4EkishgRl6Lglsk5JPetXTP+P/AFPAz+/HH/ARQScZo0OlapLGLSz0YFxIzNJpCqI2jcKyuSflYNjj6GtLVNLWzltLee10mQ3twbdBHpe4BmG4lueBhMk/7IqjqXgW7u3kuF1S0juZovLuYhGfIkYHh9uchtoAPuoNb/8AZurSw6Osk1pG2m3vmMWDN50SxvGCMHhiGB79KQ7+ZmafpFneRtNar4c/dTtGSdOUESKee/rVtfD+4YVfDzA5wBYqQcgA9+chQPoK53UPh/rV1qk90NV0tIZb1box+Q+W2yBl3HPXAx+J7VrWXghbfXdK1T7TAy2DSbFQMnykjy8bTglVG3LZyM0/kP5kF5HYxm60ydtEki08CSaL+zQY4S4JHGcZOMe9M8M/YtTcy6XFpFv9lbPmtpgjEb9CAd3DDoazr/4batc6le3X9qaU0dwTuSS3c+YuCAZOcMeevtVmw+H+pWupi6+16KbY3LXD2q27iKTc+cMM8kDofUZo17BddzWu7W3ttShiuLnQFublmuFkNkOWTHzFs8N84wfc1NLoCTJmX/hHJEy33rFSAXznv/Fz9feuZT4cagXEc+p6TdW8bhvJeBmLBTDjIz1PlAH61vW/hKK48IyaWDHBJJcCaEyR8xKr5Ckf7u5foaE/IXzI9Q0+y063nnuR4eiiC+Y7DT1IYg5x15bvj3zVXWYLLS1sI307S7pb8kQLa6OJM4QMSfmAHygH/gNVLn4b3rQwxQ6hpzeTbJCjz27EllDKHOD12FRn1FW38E6wujaLYxalpu7TbqeY5ilClZFYKq7WyNu7p3xS+Q7ruOs9Bs28S77K60i1vbSJJHijsggAb7vfrXRSnVolaSbXNMRFzuZosAY9fmrjbv4d6vc3tzcDWtK+0y7Q0nkMZMZyWOD97ng9BgU7VPhxqWoSafv1DSRFbK4ZPsz/AL4tuyx55JyCfcU/kDS7nYRf21Im7+1bJM8gPbkEj1+90qtrV9qWkWaXt7q1qLd5Uh8xLUsAXOFJO7pkjn3rl3+HGsPbtG2t2RberKxhf5QHDGMYOdhAyR64rdh8O6vP4OHhy+msAImWISorYeEDsM5Vhng+oFO/kLQhl8TTRaxPpP8Aa0L3NvKIpfLsmKqxQOed3QBkz6bhV7SdR1LVJpY7TUoSsZOJGs2CSgHBZG3fMMgjNc/F8O9VUyq+tWjF7hLhblYnWdZNiK7hgep2njodxzW1oPh/WtGvoGS9t7uzt1a3hiwykQtIXLOM4LjOARilqDtY2Db+IP8AoJ2X/gMf/iqT7P4g/wCgnZf+Ax/xrW7n60UybmT9n8Qf9BOy/wDAY/41neJ7fXv7Cut2pWZG0cfZz6j3rp6zPFH/ACALv/dH8xQFxHt/EG4/8TOy6/8APuf8aytT1W9028+zX2s2kH7lpjK1qwjwoyRuz1x2rqm+8fqa5jxd4f1DXp2ha4sBYCIeXHJExcSbgTk5wVOMEemaGMa2p6mi6e0moRRrfECJnsmwuRkb/m4z2qpZeJZLy5W3g1q2LPGZIybQ7XXOMqd3OT0qW58J3l1o9ho82oQpaWxZi8QdZASGAVecbRuwAc8AVUi8A+XocltDcWttfFCIpoI2VYjkYCjOQOOec5Y0rseh0Yt/EBA/4mVmOP8An2OR/wCPVf8AAsd/H4w1T7dcwzk6da7THGVwPNn45pNOgktdPt7WaZriSKMK0p/jIHWrfhT/AJHHUf8AsG2v/o2epqfCaUPjOa+IN9qen6JHdaTYyXtwLhcxpbtMwG084HocCuU1y/8AFeoeCrZ3i1SO4+0zw3aRWBEksexjH8vULu2jPtXpv4mj+dWYp+RwfhTVPFWpXVzBq0Nxb2K2MkahrJopZHxjzAx+VT2CdeAazvDT+KNP0+K1topLeILMFDWpDuUAKuUPIJHynHGckV6afz+ppnkxef5/ljzdu3f/ABY9PpSsPmXY8sfXviEiSXUNtdrvDSiG401n4EQKxjZ0yecnvxWjY614rv8AQ/EUN5Bqcc6adM1nJ/Z5jbzfmChAfvMcjj2Br0XPP86MnHU07BzLseb+Gb7xRBqGmaRHZXlvprTmKV3sCoiUBymM8YcBWJ/hJIptx4duY/iFM39jGXS7mRklkCHaySYlYsfZoyo93r0r/J96PyNKwcy7Hj2i2mqWlgso0fU47lJopNNItmXyIllkMyn+6WG3juMV2Hw8m1VL7V7XU7G+t1mlW/gedDjEoy0YOMAqR93qK7HJ/vN75PWimDlcO5ooooJCiiigAqjpn/IQ1Lp/x8Dr/uir1UdMG7UNSXgE3Axn12ihgcDpZ1jT7KxNnp2oprzb4dUuXtWaOZ8Fg2ehBKgBugFZuoap48mm0eeS2u5Lu2M0oaLTZBFhoZlDOOu5W2gL/FwR1rpdP8c3MM1p/wAJBbwQwXtm91bm03yOCjhWUqeehByPQ1rv400FYzIZrsxEErL9lfYwBUEqccgblqbGmvY4/wDt/wAdSXAhmhvwkcgLSQ6S4jkQLz97nDMRn05qr/bni6e4gkl0fVYvswiktkWwYLG3kkOp7EZxjPQ12cfxC8MyRPL9pu4lVd3721dS3TAGRyeelJ/wsHw+0gEb37KC4d/szjZsDZbkcj5GGRRYLvsVdb8Raz/wiFre6TY3rakJo47qIWvmPGeC4ZR7dxXNjXPGWqvp9ve6Zqkcf26GaRl090wAfuH0Uckn2rqrH4g+H7yRvJe68oH92fszfv8AKgjYO556detWE8Z6bqGmanNosslzPZ2zzKJoXSOQqOQD3544o+Ya9jnzDqWnal4h1bT9LlilfUWiSZLJmnKMclwD99CQo9gSe1YdheeLrLV729TSdUimuA/mn7M8qRsWZvlHcFgq/wC6xPaut0Dx9ZS6Da3+vNHZNdSyi3ESsVZEP3yDyvHrV+TxzoQglkW4uQY853Wz8HHcY/yKAu+xR0a+8aHXZre/tpHhjV2B8pY0kbPC7j/syIPrG1Yr+JvGaaxFYLa3BkaTCCWxKiUrnIDD+DA5btmuil+IfheFfnuLwHaW2C0fcBuK5K9RllYD1xTD488ISvDeNLO8yl0i/wBEcyL8qkkLjOCGXn3o+YK/Y53WYby38WanfaJouqJfxX5l+0pasqSw+Vhhno+SQQPWoNB8SePWvLF7+x1NlurqETo+mlY449qhuf4eTn8K7Cx8eaBdX0VrHJdRtK6RwvJbsod2zhRnof5V1OWB+8R+NOwnK26PM9Y8T+NLbxJeWtvpepNZR3OY2XTWkBjGzIDDgg/PzW58NJtWuU1e61i2vLe4mukcpcQmML+6QFEz1VWBGfbPeuv7e1FMm6sFBoopiCiiikAVmeKP+QBd/wC6P5itOszxT/yALv8A3R/MUDRqN94/U0n50r/fP1pKAYUUUUCAU/wp/wAjjqP/AGDbX/0bPTKf4V/5HHUf+wba/wDo2eoqfCbUPjMbVJdc0xIGvBpaCeZYIsNI2526DheM1cNl4q/54aT/AN/n/wAKh8ZX0N7b6c2k6noss9rqEN0yz3yorKucjIzzzXG67perX2pT6jH4i0sSXEiM8P8AbQWDAjxtVQvZu+eR17CvCjjK7XxHq/VaXY7C/wD7fsLY3F5/Y0EIIXe8zgEk4A6d6nNn4oALNDpKqBkkzPwPyryq20W41j7bcXGq6JcXnmsrtNqDIVDYDexPHUDHIrq72zvrnRNItG8Q6J5tvA8c/wDxMRhSWOMH+PKHac9Kbxlb+YPqtL+UuXXiSe28jzp9NU3BIiwsxyRn0Xj7rH6DNbsVt4mkjEiQ6WVbkEySDI/EVkQQ2lvpHhKxhv8AQI/7KmV71RfKQFEMkfyE/eyXzz6VycGjeJVnjmk8VaL56bAJjrG7bjbyBjk8Mfcmj65V/mD6rS7Hov2LxTn/AFGlf9/X/wAKPsXir/njpP8A39f/AArjdS0y+/4Qmz0nTPEmmpfx3zXEj3GrhyAQ2Nj4H8ZBwQRyam1C11SXwxp9jB4j0H7Zb6q90zC/2bYdxZAG5ywyM560fXa38wvqtLsaV5rd9Zm8E8mmg2cixXAUTMY2Zdy9F5GO/SmjxBcNp8d+LrR/IkdkHzy71K8tlduVCg5JPQEE9as+IktbrVtRvNP1vR2hvNOMTQyXarm4HEbk84G0kVheHdLn0S4tZ01Xw9fPCsscrT6gC0wlClpGOOXBBX3XHSj67W/mH9Vpdjr1s/FDKGWHSCCMgiZ+f0o+x+Kf+eOk/wDf5/8ACtdNb0QIq/2xpowAMC5TA/Wl/t3Rf+gxp3/gSn+NZ/X6/cf1Ol2Mf7H4p/546T/3+f8Awo+x+Kf+eOk/9/n/AMK2P7d0X/oMad/4Ep/jR/bui/8AQY07/wACU/xo+v1+4fU6XYxxZ+Kf+eOk/wDf5/8ACqGm2vif7bqZWLSsifn98/Hyj2rp/wC3dF/6DGnf+BKf41n6TrmjLfamx1jT/wDj4BGblMfdHvR9er9w+qUuxxWi+Dl1LS1urG1sLmBxshmluJQ6KrHhcqMLkn61duvAN1PbNbyadpn2feziJbmQKufvADHAJ5I9qpG11K40LTNLudb0izj0+cOTZayI3lHzYJYrxjI4xzzU/hyzvLa7mXVvEmgy2kunz2zJHeAne0mY8EngBd2T6mq+t1X9oPq1PsRaf4Je6Mklp9guGt5PJLi9dvLcBTx8vUDb+dOv/AsltbTXV1b2QhUFm/0mRsAlj8oC55LHj3rlbLwv4gstNe1ste8OW5kMTtt1c8MiIoYHHBymfeuu8N281t4f1Wx1nVNDvmuyhjVtV3Atlt5LYBBwUxgfw03iqy+0H1an2G23w9laGOSGwslUgMn+kyKQSAA2NvDAAfSrVv4G1K3F0sFtYot1C0Lqt24AVuu35eM0uvx6ffahBDZ+JLMXK6aYZXN2ACw+4wbOM5yD3wc1zMWg6wus2v8AxUml/wBlJFHHJG2t7pCqjoW2jcQTweKFi638wfVqfY6NvAVyzHdp+lMjBlZDcvtcMACD8vfaD9R9ao2Xw01NLZo9QNhfy+ZIyzNcOjBWPAPHJAJGfTtXWeCb2303w9BZ6vr2kSXSM/zQ3aldu4kDJPpjPvW1/beif9BjT/8AwKT/ABqHja3cf1WmcK/gO+eFYjbWOAu1mF04aQby43HbzhmYj6mmQ/D26hVhFaWCMwKlhdvu24Ax93phV/Ku8/t3Rf8AoMad/wCBKf40f27ov/QY07/wJT/Gl9erdw+q0uxw9r4Dvbd43js9OLRyLIC105ywORn5a6D7H4p/546T/wB/n/wrY/t3Rf8AoMad/wCBKf40f27ov/QY07/wJT/GmsdX7g8JSfQx/sfin/njpP8A3+f/AAo+x+Kf+eOk/wDf5/8ACtj+3dF/6DGnf+BKf40f27ov/QY07/wJT/Gj6/X7i+p0uxj/AGPxT/zx0n/v8/8AhR9j8U/88dJ/7/P/AIVsf27ov/QY07/wJT/Gj+3dF/6DGnf+BKf40fX6/cPqdLsY/wBj8U/88dJ/7/P/AIUfY/FP/PHSf+/z/wCFbH9u6L/0GNO/8CU/xo/t3Rf+gxp3/gSn+NH16v3D6nS7GP8AY/FP/PHSf+/z/wCFZviez8Tf2DdbodKxtGcTP6j2rqv7d0X/AKDGnf8AgSn+NZnivW9Gbw9dgavp5O0dLlPUe9NY6v3D6nS7EbWfincf3Ok9f+ez/wCFZ99e6tY3LW102kxzCFptm+Q5UdcfLyfYc11Da7ou4/8AE40//wACU/xrmfEV19o1yPUdN1fRsW1rIkccuoKqSu4x84wcY7HNCx1fuH1SkuhDNqWqQw2czPpRivADDIjSspB6EkLhR7mm2mr311II4LrRWkMZkCGWQMADtORjIOe3Wrttc2X9nabatfaJCtmwkMaX6sGKA4GfTceTXPS6JanS5LiHxFpsetFZWSdr9G2Mz7gu7HYZGcenBxVLG1v5hfVaXY6kWviggEQ6Tz/02f8Awqz4Nh1OHxhqf9ppaqx0212eQzMP9bP1yKn0vWdOh0y3hvte06a5SJRNJ9pT5nA5PWpPD97ZXvjO/azu7e5C6ZbbjFIHwfNn9DV0cVVnO0noDw9OCvFGP44isNPh0ll+x2CzapBBK/lxruRicrlhjnFYes+NtBsdUuLdPDVtNbJKscV2GiWKQlN7e4AHTjnmvLrjx14qvlEV7qn2lFKuqy28TANjrytVz4s1yXiS4tnGMc2UJ4AwP4PTiuWMWbtnoGseP7e5huf7I0LSIoYpCguJmj3Ejb8oQjGSG9TgV0N94s0OHSLC+h0XT3e8t2kCkJhSCU44+YbxzjoOa+c/h3448T3r6xDd6hHPHa3nlQq9pCQi88fc/WuxPjLxETHC19GY4QREptYsID1x8vGabikJM9LaG6m0zwndPqlvbSatPsaOJIWVt0UsoAO35sFUHAHGfWobX4i+Gf3StoVu0GE3zP5O/naeFA5xuArzpvHHicKiDUl22nzW4+zRYiOMZX5eOKhPijWY8sktqpBBBFlCMH/vj2H5UNDueuX3jHRLDwnba9f+Gba3We7a3WFjESygFt6sOD8q5xx0NSXfjDw1b6DZasdJsHS41J7FkARdrIxDEEjnAGcd/WvJJfF2vvEbR7uFrdMyLEbSEqrHIyBtxnHFI/jLxFNGsEt7E8MZ8xI2tISqv/eA24BpcornqviVfser63p5ultmW2XULR1giGyJVKyLkrj7+Dz61j+GtUl1S3srK4vLGwMv2iVbieGLzgV2+XFJxjPJYgclcYNcNP488WXCjz9WMu8eW2+CI5U9V5Xpx0pi+MPEDyhWvISB84H2SHhl4B+72HFOzsM+kI9M00xqW0+xY7RkiBQD+lL/AGZpn/QNsv8Avwv+FfOy/Ebxrgf8T6f/AL9p/wDE0f8ACxvGv/Qen/79p/8AE1nyN9R3XY+if7M0z/oG2X/fhf8ACj+zNM/6Btl/34X/AAr52/4WN41/6D0//ftP/iaP+FjeNf8AoPT/APftP/iaPZS7hzLsfRP9maZ/0DbL/vwv+FZ2k6Zphv8AVM6daYFyP+WC/wB0e1eD/wDCxvGv/Qen/wC/af8AxNVLP4ieM0ub5l12YEy5P7tOu3/dpqm11C56rpniLS7Lwto8zWNvr99eSlJBF5O9ASxJPQDAHA6nFW9E8V+HtYmmtbTR9Pa5WxnukTapD+U+xhnbwMkDPufTNeQx+K9cjVljuLdACThbOEcjofu+5/OnR+NvE1uDJb6isT427ktogdp5I+70yKpxE2dlo3xL0uLT7m41jSNJkkaaOSJYXiwInjjYqOOSuW9M10lv4u0zUNBvNR03w9pry288SeXM0ajZIzAEsAQD8rce4ryN/EmqhvLDWezOMfYIMY/74p8HjLxFCHghvYoonALolpCoYg8ZwvOMmhpCuj1RPG2ktDK7+GbGMxMVZXZAMgZxnHUgNgdyuBWhrniHT9NaXZ4Xt50FrHdQAhEaRXHAOVG0g4ByeK8gHjLxHMQst9G6s+5g1rEQSpyCfl7E1iab8RvGd/4r1W0vdaa4gjiiRI5IIioVgSR93oSB+VP2dwuexp8QdBfVpdLj8NWhuouWUtEMAJIzg+48ph6Hjmu38O/2LrWiWmrW2nWBhuY96FYVIx9ce1fPK+LNcUG4W4thMV5cWUO454POz0Y/nVuL4heMYYlih1qSKNQNqJDGAPoAtKVPzKTPor+zNM/6Btl/34X/AAo/szTP+gbZf9+F/wAK+dv+FjeNf+g9P/37T/4mj/hY3jX/AKD0/wD37T/4mo9nLuHMux9E/wBmaZ/0DbL/AL8L/hR/Zmmf9A2y/wC/C/4V87f8LG8a/wDQen/79p/8TR/wsbxr/wBB6f8A79p/8TR7KXcOZdj6J/szTP8AoG2X/fhf8KP7M0z/AKBtl/34X/Cvnb/hY3jX/oPT/wDftP8A4mj/AIWN41/6D0//AH7T/wCJo9lLuHMux9E/2Zpn/QNsv+/C/wCFH9maZ/0DbL/vwv8AhXzt/wALG8a/9B6f/v2n/wATR/wsbxr/ANB6f/v2n/xNHspdw5l2Pon+zNM/6Btl/wB+F/wo/szTP+gbZf8Afhf8K+dv+FjeNf8AoPT/APftP/iaP+FjeNf+g9P/AN+0/wDiaPZS7hzLsfRP9maZ/wBA2y/78L/hWX4r03TV8P3bLptmDtHIgX1HtXhX/CxvGv8A0Hp/+/af/E1T1z4heMpNIuUfXZmUryPLT1/3aapy7hzLsfSzaZpm4/8AEtsuv/PBf8K5DxfJDp2s+Vax2katp1xKQ1tGYonRcqzdwc/hgEV5M3xG8a7j/wAT6fr/AM80/wDiagbx14qnd3m1TzHceU7NbxEsh6qTt5HtT5Guorrseo61qUEM3hbY2lxx3qBrphDHtBKfeYd156DpwelUZNQvdMV9SuV0+/0VYn2zxQRvIyh8biBgbuQAeBgjNecHxp4kfCtfxssPEQNrF8g244+Xjinx+NfEscDWkeoIluVKmJbaIKQTyMbcVXKwPojTrXR77T7e9h060MU0YdN1uoOD+FLoVtbW3jPUBb28MIbTbYt5aBc/vZ/SvnpPiN40Vdi65KqqQqqIowAB2+7XonwA8Q6zr3ijxBJq98920VjaKhZVG0eZcegFXh01U3JqP3T/2Q=="/>
          <p:cNvSpPr>
            <a:spLocks noChangeAspect="1" noChangeArrowheads="1"/>
          </p:cNvSpPr>
          <p:nvPr/>
        </p:nvSpPr>
        <p:spPr bwMode="auto">
          <a:xfrm flipH="1" flipV="1">
            <a:off x="676275" y="2041258"/>
            <a:ext cx="1187337" cy="118734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data:image/jpg;base64,%20/9j/4AAQSkZJRgABAQEAYABgAAD/2wBDAAUDBAQEAwUEBAQFBQUGBwwIBwcHBw8LCwkMEQ8SEhEPERETFhwXExQaFRERGCEYGh0dHx8fExciJCIeJBweHx7/2wBDAQUFBQcGBw4ICA4eFBEUHh4eHh4eHh4eHh4eHh4eHh4eHh4eHh4eHh4eHh4eHh4eHh4eHh4eHh4eHh4eHh4eHh7/wAARCABFAIk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LoopCcHtQAtFMLkelczqvigQX6w2sazRRtiVv73sP8azqVY01eTJlNRWp1NFVrC8gvLdZoHDK35j2PoasZq07q4009haKTdSbj6UxjqKbup2aVwCiiimAUUUUAFFFFABRRRQAUxyMjpQ7BV3HpXnXiL4hQyam2n6FMkjW0g89zyHx1VfUdia1pUZ1b8qOXFYulho3qM4T46/E24a6uPCnh+aWBUbZfXQyrMf+eaeg9T+Aqr8MPEOseJLQaX9je4vYmSP7UR+72E8s/uo9OtbXxk8M6T4g0aDxhZLJGSVW5MKgsvIB3D/ADjANdf8NtOsdJ8Ii+0a3MkUkeLUKuWfPVj6knqfavQx9TB/UKcVTvK+r7W3/wCAj5mlRxlfMpTqVPdt07dLI4N9fuPAfj68is9Rm1SzLD7YkmOW7gEcbl9fwr23w3rWm6/pMOp6XcpPbTD5WU9D3BHYj0r5x+K3hbxBDeS3lhouom0k/eXUixFhvPJxjJ2+tZPwZ8Ta54f8SrHpqtcWMxH223Jwu3pvHow6e/SvRqZfSxmDjXou0kl/WmzOfDZvVwGLdCtF8jenl9/Q+s3xivLX0X4oHT47X+27cx5TnzgG4yTltuSD35z716LBcWmr6YZLaRZYJ4ypIPOCMEV8xGTUX8K+I4vtFyknhXR20tmVz95707j/AN+xjPoK8vAUnPm26bq+59DmFeMOW19U7WdttT2E2vxR2SsuqWKxAyCNfMjyVKgId2zsef55r0DSPtaaVaLqUsb3vkoJ2T7rSbRuI9s5r5qEWknxIuhG4RfCv/CRhTD9o/0cL9k3EZzjGecZ60eKde0+1h8JvouoaxeWGh2KX0UsyMXOboL+9xwo2I+CevHrXVVwMqrjFNLrorf0zjo5jGjGU7N9NXf+kfUAkj/vr+dG9M43LnGcZr5u1/RtKsm+KVxYLIhsrSH7KwnchFmTc+Mnufy7VQWRf+EuF59qk/tVPEFraxkynzPsptCSoXP3On61hDLFPaX4eS/zOipm/s94/j5tfofUIZT0YH8aA6kAhgQenNfJfgXXtS0axumupnLWnha5ls3Mh+ZZ5E2fUh2YVseGdVhsbDw3p1xd3Fvb6V4tQM14xiZI5IC/zh+QM7utVPKZRv71/l/XkKGdRk0uX8T6dHPSioLC5gvLWO5tZo54JFDRyRsGV1PQgjgip68g9xO4UUUUAYvjPS7rWPDd3p9lfSWU8qYWVP5Hvg9DjmvnGDRNUs9cexniezntWHmE9FHt/eB7eor6nrC8XeHbfW7XgCK6jH7qUD9D7V6WBzCWFjKFrqR4ecZV9cSqRfvL8TyLwtrUuga7Lb6wxudC1TEU4ccRE8Akdh2PqPpXoh1PGja7Y6Jss4dKthDaSqM/MFOSAewwB9Qa45dEeCaSHVIFyp2mJuQff6V03g37HpOl63eXWDYxxCWRducIqsWGO/ArDEZjQrVuSPxL7mcmX08TSioy0Tvr1St/mcJ4Y8TfECbxRb2K3U99mVRNG8amPy88nOOOO+a2/GmiWOm6/eT6bbRRJcMJbjyxgeYepP1roNF8X+H/ABHFDF4U1/TrJ8fvLWaDy5SD02gkYI+hrZ0Tw28d011qRWVwxKrnIJ/vGqxuMrRrx5KfL36F0cuhXw7h7Tnvs73sUvhvo99YwSXl1I8UU6gpbn/0I+h9hXB2HxJhfVNVtX8H6UIro3wkMMwZ5mtlYkzpt+63YnPJr24jjkV4/a/CKZLgXtvq1kJnm1EzyJCcyx3KkIhIPOwnPPFaYWpRcpSrfr+h14jD1qMIU8Pra99v1MvSfGWjS+GdIj1Lwj4Ug0fUNRhiaGG5SRLcOjMXkXbhGGBwfeppfiFpcfhPSNWXwjprLqsstvdxKBtjs4ZNu8/L8yjIIB45rR0v4U6lHp2jafqd7oc1tpl9BcFYNOMZuERGUrJknexyOT6H1qk/wVu5tKh0u58SBI7ewuoIBboUzJNKXJYEndHjaCvt1rrc8G3q+t935/8AAOTkx1vdj07Ly/4JYvvHVlB49vvCp8JaVPazX0OnzFHUzzho8qxi2/MijrzxxU/w98VaX4q8WWDSeEdKtrubS5rgXaANIixzmEICVzggZ/Soo/hTqcniyPVLrXtPbN1bXspS2IuS8MYQhXLcIx5IxUnhz4aeI/DWp6XqGm+I9MR7e2ktJvNtWYSJJcGUhfmGDyAKmf1TktGWtu73LgsZzpzjpfstjJfxfNc6do09j8P/AA/PDqN3LpMCSShQrpK2Exs+4Qm72Nalz4kg1jxXr+hR+C9GvLu1i82KS6I23U0QjEqsSp+6HIB54HatDT/h1cafpvh2zk1i13aVrkupkmMgSq7Odgyeo3DmoNA+F2paX4kt9ebX/OuPtF693GysY2W4zwi/wkfLk852ilKphrOz1V7b9wVPFaK2jtfRdlf9St4e+KF/b6F4eurjwzZWWn6n9p+zJbXBOyGCItwu0AHKlcelU5fjZq1no899qHh21V/s1pfQJDcswa3nYj5iV4ceg4rXtvhfcHw74T0mXWIHj0RLuOaSOI/vROjL8vPGN3esqy+EerSW6pqGu6dO8MVjaxCK3baYLd9/z5PLMMD0px+ouTb2v5/zP9Al/aKSUe3l/Kv1PQ/h34sPiy11O5FvHFFa3720TI+7zEABDn0JB6V0+76Vxnwm8HP4J0e+0xrxbqOe+kuYWCFdiNgBTk8kY612WK8zEKmqsvZ/D0PXwzq+xj7T4uo+g0UVgdRk+INIi1K3J4W4QHy3/ofavCbjxXrmi3mt6ZqVggku4vs8kMjECFMMAV9QQxOe/FfRhGRzWNrXhjQ9X1Cz1DULFJri0bdEx/k3qAeQD3rqwM8PQqOVSF7/AHo8vMsFVxEU6M+Vr8TyL4R/CiD7XB4m12EiNSJLOzdeh7O38wPxr3Uc0iqoHFOxSxeLqYup7So/+Ab4DAUsDS9nTXr5iMua5tvCNmLfy47q7jcKVRw/3cnPToetdLRWEZyh8LOmpShU+JHOJ4Ts1K/6dqOFYNgTkZ9j6ilXwpZCNV+1XpK/xGY5Jxwf610VFX7ep3M/qtH+U5uPwnam0gjurqeWaGMoJlbYeWyTx37UjeErZpmdtQvihUgL5nIJPUH/AD610tGKFXqdw+q0f5TCuPDdpcQwQzzSukMZjAODlTjgnGew5GDVa68J28sEix6hepI33XaTcFHGRj0IFdNijFJV6i2YPC0pbxObj8LRR3NtPFfXA8pw0isxKycEYxnjrTv+EUs9ir9rvQAAOJduQMYzgdsY/E10WKKft6ncPqtH+Up6bZrYWwt0llkQE7d5BIyc4zj+dWs/WnYoxWdzdJJWCiiikMKKKKACiiigAooooAKKKKACiiigAooooAKKKKACiiigD//Z"/>
          <p:cNvSpPr>
            <a:spLocks noChangeAspect="1" noChangeArrowheads="1"/>
          </p:cNvSpPr>
          <p:nvPr/>
        </p:nvSpPr>
        <p:spPr bwMode="auto">
          <a:xfrm>
            <a:off x="3714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11" name="Table 10">
            <a:extLst>
              <a:ext uri="{FF2B5EF4-FFF2-40B4-BE49-F238E27FC236}">
                <a16:creationId xmlns:a16="http://schemas.microsoft.com/office/drawing/2014/main" id="{2406790B-8220-46BD-97D5-5F8B07F9CEC8}"/>
              </a:ext>
            </a:extLst>
          </p:cNvPr>
          <p:cNvGraphicFramePr>
            <a:graphicFrameLocks noGrp="1"/>
          </p:cNvGraphicFramePr>
          <p:nvPr>
            <p:extLst>
              <p:ext uri="{D42A27DB-BD31-4B8C-83A1-F6EECF244321}">
                <p14:modId xmlns:p14="http://schemas.microsoft.com/office/powerpoint/2010/main" val="3995724376"/>
              </p:ext>
            </p:extLst>
          </p:nvPr>
        </p:nvGraphicFramePr>
        <p:xfrm>
          <a:off x="24035658" y="6525611"/>
          <a:ext cx="19293451" cy="16682636"/>
        </p:xfrm>
        <a:graphic>
          <a:graphicData uri="http://schemas.openxmlformats.org/drawingml/2006/table">
            <a:tbl>
              <a:tblPr firstRow="1" bandRow="1">
                <a:tableStyleId>{5C22544A-7EE6-4342-B048-85BDC9FD1C3A}</a:tableStyleId>
              </a:tblPr>
              <a:tblGrid>
                <a:gridCol w="7145726">
                  <a:extLst>
                    <a:ext uri="{9D8B030D-6E8A-4147-A177-3AD203B41FA5}">
                      <a16:colId xmlns:a16="http://schemas.microsoft.com/office/drawing/2014/main" val="279744413"/>
                    </a:ext>
                  </a:extLst>
                </a:gridCol>
                <a:gridCol w="9527632">
                  <a:extLst>
                    <a:ext uri="{9D8B030D-6E8A-4147-A177-3AD203B41FA5}">
                      <a16:colId xmlns:a16="http://schemas.microsoft.com/office/drawing/2014/main" val="2341392410"/>
                    </a:ext>
                  </a:extLst>
                </a:gridCol>
                <a:gridCol w="2620093">
                  <a:extLst>
                    <a:ext uri="{9D8B030D-6E8A-4147-A177-3AD203B41FA5}">
                      <a16:colId xmlns:a16="http://schemas.microsoft.com/office/drawing/2014/main" val="2779516856"/>
                    </a:ext>
                  </a:extLst>
                </a:gridCol>
              </a:tblGrid>
              <a:tr h="968163">
                <a:tc>
                  <a:txBody>
                    <a:bodyPr/>
                    <a:lstStyle/>
                    <a:p>
                      <a:pPr algn="ctr" rtl="0" fontAlgn="base"/>
                      <a:r>
                        <a:rPr lang="en-US" sz="3400" dirty="0">
                          <a:effectLst/>
                        </a:rPr>
                        <a:t>WIOA Question Item Category </a:t>
                      </a:r>
                      <a:endParaRPr lang="en-US" sz="3400" b="0"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Top Responses of Challenges </a:t>
                      </a:r>
                      <a:endParaRPr lang="en-US" sz="3400" b="0"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Percentages </a:t>
                      </a:r>
                      <a:endParaRPr lang="en-US" sz="3400" b="0"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7965255"/>
                  </a:ext>
                </a:extLst>
              </a:tr>
              <a:tr h="673218">
                <a:tc rowSpan="2">
                  <a:txBody>
                    <a:bodyPr/>
                    <a:lstStyle/>
                    <a:p>
                      <a:pPr algn="ctr" rtl="0" fontAlgn="base"/>
                      <a:r>
                        <a:rPr lang="en-US" sz="3400" b="1" dirty="0">
                          <a:effectLst/>
                        </a:rPr>
                        <a:t>Measurable Skill Gains  </a:t>
                      </a:r>
                      <a:endParaRPr lang="en-US" sz="3400" b="1"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3400" dirty="0">
                          <a:effectLst/>
                        </a:rPr>
                        <a:t>Unable to obtain responses from participants </a:t>
                      </a:r>
                      <a:endParaRPr lang="en-US" sz="3400" b="0" i="0" dirty="0">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base"/>
                      <a:r>
                        <a:rPr lang="en-US" sz="3400" dirty="0">
                          <a:effectLst/>
                        </a:rPr>
                        <a:t>32.95% </a:t>
                      </a:r>
                      <a:endParaRPr lang="en-US" sz="3400" b="0" i="0" dirty="0">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16548130"/>
                  </a:ext>
                </a:extLst>
              </a:tr>
              <a:tr h="841935">
                <a:tc vMerge="1">
                  <a:txBody>
                    <a:bodyPr/>
                    <a:lstStyle/>
                    <a:p>
                      <a:pPr algn="l" rtl="0" fontAlgn="base"/>
                      <a:endParaRPr lang="en-US" sz="3400" b="0" i="0" dirty="0">
                        <a:effectLst/>
                      </a:endParaRPr>
                    </a:p>
                  </a:txBody>
                  <a:tcPr anchor="ctr"/>
                </a:tc>
                <a:tc>
                  <a:txBody>
                    <a:bodyPr/>
                    <a:lstStyle/>
                    <a:p>
                      <a:pPr algn="l" rtl="0" fontAlgn="base"/>
                      <a:r>
                        <a:rPr lang="en-US" sz="3400" dirty="0">
                          <a:effectLst/>
                        </a:rPr>
                        <a:t>Difficulty obtaining documentation for case record </a:t>
                      </a:r>
                      <a:endParaRPr lang="en-US" sz="3400" b="0" i="0" dirty="0">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32.39% </a:t>
                      </a:r>
                      <a:endParaRPr lang="en-US" sz="3400" b="0" i="0" dirty="0">
                        <a:effectLs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016684"/>
                  </a:ext>
                </a:extLst>
              </a:tr>
              <a:tr h="631142">
                <a:tc rowSpan="2">
                  <a:txBody>
                    <a:bodyPr/>
                    <a:lstStyle/>
                    <a:p>
                      <a:pPr algn="ctr" rtl="0" fontAlgn="base"/>
                      <a:r>
                        <a:rPr lang="en-US" sz="3400" b="1" dirty="0">
                          <a:effectLst/>
                        </a:rPr>
                        <a:t>Credentials </a:t>
                      </a:r>
                      <a:endParaRPr lang="en-US" sz="3400" b="1"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3400" dirty="0">
                          <a:effectLst/>
                        </a:rPr>
                        <a:t>Unable to obtain responses </a:t>
                      </a:r>
                      <a:r>
                        <a:rPr lang="en-US" sz="3400" b="0" i="0" u="none" strike="noStrike" noProof="0" dirty="0">
                          <a:effectLst/>
                          <a:latin typeface="Calibri"/>
                        </a:rPr>
                        <a:t>from participants </a:t>
                      </a:r>
                      <a:endParaRPr lang="en-US" sz="3400" b="0" i="0" dirty="0">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base"/>
                      <a:r>
                        <a:rPr lang="en-US" sz="3400" dirty="0">
                          <a:effectLst/>
                        </a:rPr>
                        <a:t>35.67% </a:t>
                      </a:r>
                      <a:endParaRPr lang="en-US" sz="3400" b="0" i="0">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72584273"/>
                  </a:ext>
                </a:extLst>
              </a:tr>
              <a:tr h="841935">
                <a:tc vMerge="1">
                  <a:txBody>
                    <a:bodyPr/>
                    <a:lstStyle/>
                    <a:p>
                      <a:pPr algn="l" rtl="0" fontAlgn="base"/>
                      <a:endParaRPr lang="en-US" sz="3400" b="0" i="0" dirty="0">
                        <a:effectLst/>
                      </a:endParaRPr>
                    </a:p>
                  </a:txBody>
                  <a:tcPr anchor="ctr"/>
                </a:tc>
                <a:tc>
                  <a:txBody>
                    <a:bodyPr/>
                    <a:lstStyle/>
                    <a:p>
                      <a:pPr algn="l" rtl="0" fontAlgn="base"/>
                      <a:r>
                        <a:rPr lang="en-US" sz="3400" dirty="0">
                          <a:effectLst/>
                        </a:rPr>
                        <a:t>Difficulty obtaining documentation for case record </a:t>
                      </a:r>
                      <a:endParaRPr lang="en-US" sz="3400" b="0" i="0" dirty="0">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32.75% </a:t>
                      </a:r>
                      <a:endParaRPr lang="en-US" sz="3400" b="0" i="0" dirty="0">
                        <a:effectLs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6142548"/>
                  </a:ext>
                </a:extLst>
              </a:tr>
              <a:tr h="631142">
                <a:tc rowSpan="2">
                  <a:txBody>
                    <a:bodyPr/>
                    <a:lstStyle/>
                    <a:p>
                      <a:pPr algn="ctr" rtl="0" fontAlgn="base"/>
                      <a:r>
                        <a:rPr lang="en-US" sz="3400" b="1" dirty="0">
                          <a:effectLst/>
                        </a:rPr>
                        <a:t>Employment Records</a:t>
                      </a:r>
                      <a:endParaRPr lang="en-US" sz="3400" b="1"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3400" dirty="0">
                          <a:effectLst/>
                        </a:rPr>
                        <a:t>Unable to obtain responses</a:t>
                      </a:r>
                      <a:r>
                        <a:rPr lang="en-US" sz="3400" b="0" i="0" u="none" strike="noStrike" noProof="0" dirty="0">
                          <a:effectLst/>
                          <a:latin typeface="Calibri"/>
                        </a:rPr>
                        <a:t> from participants </a:t>
                      </a:r>
                      <a:endParaRPr lang="en-US" sz="3400" b="0" i="0" dirty="0">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base"/>
                      <a:r>
                        <a:rPr lang="en-US" sz="3400" dirty="0">
                          <a:effectLst/>
                        </a:rPr>
                        <a:t>40.27% </a:t>
                      </a:r>
                      <a:endParaRPr lang="en-US" sz="3400" b="0" i="0">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47966516"/>
                  </a:ext>
                </a:extLst>
              </a:tr>
              <a:tr h="841935">
                <a:tc vMerge="1">
                  <a:txBody>
                    <a:bodyPr/>
                    <a:lstStyle/>
                    <a:p>
                      <a:pPr algn="l" rtl="0" fontAlgn="base"/>
                      <a:endParaRPr lang="en-US" sz="3400" b="0" i="0" dirty="0">
                        <a:effectLst/>
                      </a:endParaRPr>
                    </a:p>
                  </a:txBody>
                  <a:tcPr anchor="ctr"/>
                </a:tc>
                <a:tc>
                  <a:txBody>
                    <a:bodyPr/>
                    <a:lstStyle/>
                    <a:p>
                      <a:pPr algn="l" rtl="0" fontAlgn="base"/>
                      <a:r>
                        <a:rPr lang="en-US" sz="3400" dirty="0">
                          <a:effectLst/>
                        </a:rPr>
                        <a:t>Difficulty obtaining documentation for case record </a:t>
                      </a:r>
                      <a:endParaRPr lang="en-US" sz="3400" b="0" i="0" dirty="0">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28.19% </a:t>
                      </a:r>
                      <a:endParaRPr lang="en-US" sz="3400" b="0" i="0" dirty="0">
                        <a:effectLs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6573086"/>
                  </a:ext>
                </a:extLst>
              </a:tr>
              <a:tr h="742520">
                <a:tc rowSpan="3">
                  <a:txBody>
                    <a:bodyPr/>
                    <a:lstStyle/>
                    <a:p>
                      <a:pPr algn="ctr" rtl="0" fontAlgn="base"/>
                      <a:r>
                        <a:rPr lang="en-US" sz="3400" b="1" dirty="0">
                          <a:effectLst/>
                        </a:rPr>
                        <a:t>Follow-up  </a:t>
                      </a:r>
                      <a:endParaRPr lang="en-US" sz="3400" b="1"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3400" dirty="0">
                          <a:effectLst/>
                        </a:rPr>
                        <a:t>Unable to reach participant despite multiple attempts  </a:t>
                      </a:r>
                      <a:endParaRPr lang="en-US" sz="3400" b="0" i="0" dirty="0">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base"/>
                      <a:r>
                        <a:rPr lang="en-US" sz="3400" dirty="0">
                          <a:effectLst/>
                        </a:rPr>
                        <a:t>33.91% </a:t>
                      </a:r>
                      <a:endParaRPr lang="en-US" sz="3400" b="0" i="0">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35739503"/>
                  </a:ext>
                </a:extLst>
              </a:tr>
              <a:tr h="631142">
                <a:tc vMerge="1">
                  <a:txBody>
                    <a:bodyPr/>
                    <a:lstStyle/>
                    <a:p>
                      <a:pPr algn="l" rtl="0" fontAlgn="base"/>
                      <a:endParaRPr lang="en-US" sz="3400" b="0" i="0" dirty="0">
                        <a:effectLst/>
                      </a:endParaRPr>
                    </a:p>
                  </a:txBody>
                  <a:tcPr anchor="ctr"/>
                </a:tc>
                <a:tc>
                  <a:txBody>
                    <a:bodyPr/>
                    <a:lstStyle/>
                    <a:p>
                      <a:pPr algn="l" rtl="0" fontAlgn="base"/>
                      <a:r>
                        <a:rPr lang="en-US" sz="3400" dirty="0">
                          <a:effectLst/>
                        </a:rPr>
                        <a:t>Participant phone/address no long valid </a:t>
                      </a:r>
                      <a:endParaRPr lang="en-US" sz="3400" b="0" i="0" dirty="0">
                        <a:effectLst/>
                      </a:endParaRPr>
                    </a:p>
                  </a:txBody>
                  <a:tcPr anchor="ctr">
                    <a:lnL w="12700" cap="flat" cmpd="sng" algn="ctr">
                      <a:solidFill>
                        <a:schemeClr val="tx1"/>
                      </a:solidFill>
                      <a:prstDash val="solid"/>
                      <a:round/>
                      <a:headEnd type="none" w="med" len="med"/>
                      <a:tailEnd type="none" w="med" len="med"/>
                    </a:lnL>
                  </a:tcPr>
                </a:tc>
                <a:tc>
                  <a:txBody>
                    <a:bodyPr/>
                    <a:lstStyle/>
                    <a:p>
                      <a:pPr algn="ctr" rtl="0" fontAlgn="base"/>
                      <a:r>
                        <a:rPr lang="en-US" sz="3400" dirty="0">
                          <a:effectLst/>
                        </a:rPr>
                        <a:t>28.7% </a:t>
                      </a:r>
                      <a:endParaRPr lang="en-US" sz="3400" b="0" i="0">
                        <a:effectLst/>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07394221"/>
                  </a:ext>
                </a:extLst>
              </a:tr>
              <a:tr h="1178544">
                <a:tc vMerge="1">
                  <a:txBody>
                    <a:bodyPr/>
                    <a:lstStyle/>
                    <a:p>
                      <a:pPr algn="l" rtl="0" fontAlgn="base"/>
                      <a:endParaRPr lang="en-US" sz="3400" b="0" i="0" dirty="0">
                        <a:effectLst/>
                      </a:endParaRPr>
                    </a:p>
                  </a:txBody>
                  <a:tcPr anchor="ctr"/>
                </a:tc>
                <a:tc>
                  <a:txBody>
                    <a:bodyPr/>
                    <a:lstStyle/>
                    <a:p>
                      <a:pPr algn="l" rtl="0" fontAlgn="base"/>
                      <a:r>
                        <a:rPr lang="en-US" sz="3400" dirty="0">
                          <a:effectLst/>
                        </a:rPr>
                        <a:t>Participant chose not to participant and provide additional information </a:t>
                      </a:r>
                      <a:endParaRPr lang="en-US" sz="3400" b="0" i="0" dirty="0">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28.26% </a:t>
                      </a:r>
                      <a:endParaRPr lang="en-US" sz="3400" b="0" i="0" dirty="0">
                        <a:effectLs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8350138"/>
                  </a:ext>
                </a:extLst>
              </a:tr>
              <a:tr h="354730">
                <a:tc rowSpan="2">
                  <a:txBody>
                    <a:bodyPr/>
                    <a:lstStyle/>
                    <a:p>
                      <a:pPr algn="ctr" rtl="0" fontAlgn="base"/>
                      <a:r>
                        <a:rPr lang="en-US" sz="3400" b="1" dirty="0">
                          <a:effectLst/>
                        </a:rPr>
                        <a:t>WIOA Overall Impact  </a:t>
                      </a:r>
                      <a:endParaRPr lang="en-US" sz="3400" b="1"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3400" dirty="0">
                          <a:effectLst/>
                        </a:rPr>
                        <a:t>Neutral-unchanged  </a:t>
                      </a:r>
                      <a:endParaRPr lang="en-US" sz="3400" b="0" i="0" dirty="0">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base"/>
                      <a:r>
                        <a:rPr lang="en-US" sz="3400" dirty="0">
                          <a:effectLst/>
                        </a:rPr>
                        <a:t>39.09% </a:t>
                      </a:r>
                      <a:endParaRPr lang="en-US" sz="3400" b="0" i="0" dirty="0">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33419093"/>
                  </a:ext>
                </a:extLst>
              </a:tr>
              <a:tr h="631142">
                <a:tc vMerge="1">
                  <a:txBody>
                    <a:bodyPr/>
                    <a:lstStyle/>
                    <a:p>
                      <a:pPr algn="l" rtl="0" fontAlgn="base"/>
                      <a:endParaRPr lang="en-US" sz="3400" b="0" i="0" dirty="0">
                        <a:effectLst/>
                      </a:endParaRPr>
                    </a:p>
                  </a:txBody>
                  <a:tcPr anchor="ctr"/>
                </a:tc>
                <a:tc>
                  <a:txBody>
                    <a:bodyPr/>
                    <a:lstStyle/>
                    <a:p>
                      <a:pPr algn="l" rtl="0" fontAlgn="base"/>
                      <a:r>
                        <a:rPr lang="en-US" sz="3400" dirty="0">
                          <a:effectLst/>
                        </a:rPr>
                        <a:t>Negative Change  </a:t>
                      </a:r>
                      <a:endParaRPr lang="en-US" sz="3400" b="0" i="0" dirty="0">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28.18% </a:t>
                      </a:r>
                      <a:endParaRPr lang="en-US" sz="3400" b="0" i="0" dirty="0">
                        <a:effectLs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626144"/>
                  </a:ext>
                </a:extLst>
              </a:tr>
              <a:tr h="1178544">
                <a:tc rowSpan="2">
                  <a:txBody>
                    <a:bodyPr/>
                    <a:lstStyle/>
                    <a:p>
                      <a:pPr algn="ctr" rtl="0" fontAlgn="base"/>
                      <a:r>
                        <a:rPr lang="en-US" sz="3400" b="1" dirty="0">
                          <a:effectLst/>
                        </a:rPr>
                        <a:t>Knowledgeable about Referring to Partnering Agencies </a:t>
                      </a:r>
                      <a:endParaRPr lang="en-US" sz="3400" b="1"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3400" dirty="0">
                          <a:effectLst/>
                        </a:rPr>
                        <a:t>Yes </a:t>
                      </a:r>
                      <a:endParaRPr lang="en-US" sz="3400" b="0" i="0" dirty="0">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base"/>
                      <a:r>
                        <a:rPr lang="en-US" sz="3400" dirty="0">
                          <a:effectLst/>
                        </a:rPr>
                        <a:t>60% </a:t>
                      </a:r>
                      <a:endParaRPr lang="en-US" sz="3400" b="0" i="0">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44563998"/>
                  </a:ext>
                </a:extLst>
              </a:tr>
              <a:tr h="1178544">
                <a:tc vMerge="1">
                  <a:txBody>
                    <a:bodyPr/>
                    <a:lstStyle/>
                    <a:p>
                      <a:pPr algn="l" rtl="0" fontAlgn="base"/>
                      <a:endParaRPr lang="en-US" sz="3400" b="0" i="0" dirty="0">
                        <a:effectLst/>
                      </a:endParaRPr>
                    </a:p>
                  </a:txBody>
                  <a:tcPr anchor="ctr"/>
                </a:tc>
                <a:tc>
                  <a:txBody>
                    <a:bodyPr/>
                    <a:lstStyle/>
                    <a:p>
                      <a:pPr algn="l" rtl="0" fontAlgn="base"/>
                      <a:r>
                        <a:rPr lang="en-US" sz="3400" dirty="0">
                          <a:effectLst/>
                        </a:rPr>
                        <a:t>No  </a:t>
                      </a:r>
                      <a:endParaRPr lang="en-US" sz="3400" b="0" i="0" dirty="0">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53.64% </a:t>
                      </a:r>
                      <a:endParaRPr lang="en-US" sz="3400" b="0" i="0" dirty="0">
                        <a:effectLs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130450"/>
                  </a:ext>
                </a:extLst>
              </a:tr>
              <a:tr h="1178544">
                <a:tc rowSpan="2">
                  <a:txBody>
                    <a:bodyPr/>
                    <a:lstStyle/>
                    <a:p>
                      <a:pPr algn="ctr" rtl="0" fontAlgn="base"/>
                      <a:r>
                        <a:rPr lang="en-US" sz="3400" b="1" dirty="0">
                          <a:effectLst/>
                        </a:rPr>
                        <a:t>Knowledgeable about Documentation in the System for WIOA  </a:t>
                      </a:r>
                      <a:endParaRPr lang="en-US" sz="3400" b="1" i="0"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3400" dirty="0">
                          <a:effectLst/>
                        </a:rPr>
                        <a:t>Yes, I feel knowledgeable about inputting information and documenting  </a:t>
                      </a:r>
                      <a:endParaRPr lang="en-US" sz="3400" b="0" i="0" dirty="0">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base"/>
                      <a:r>
                        <a:rPr lang="en-US" sz="3400" dirty="0">
                          <a:effectLst/>
                        </a:rPr>
                        <a:t>36.36% </a:t>
                      </a:r>
                      <a:endParaRPr lang="en-US" sz="3400" b="0" i="0" dirty="0">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59968081"/>
                  </a:ext>
                </a:extLst>
              </a:tr>
              <a:tr h="1072529">
                <a:tc vMerge="1">
                  <a:txBody>
                    <a:bodyPr/>
                    <a:lstStyle/>
                    <a:p>
                      <a:pPr algn="l" rtl="0" fontAlgn="base"/>
                      <a:endParaRPr lang="en-US" sz="3400" b="0" i="0" dirty="0">
                        <a:effectLst/>
                      </a:endParaRPr>
                    </a:p>
                  </a:txBody>
                  <a:tcPr anchor="ctr"/>
                </a:tc>
                <a:tc>
                  <a:txBody>
                    <a:bodyPr/>
                    <a:lstStyle/>
                    <a:p>
                      <a:pPr algn="l" rtl="0" fontAlgn="base"/>
                      <a:r>
                        <a:rPr lang="en-US" sz="3400" dirty="0">
                          <a:effectLst/>
                        </a:rPr>
                        <a:t>No, I have difficulty with Education, MSG, Credentials, and Follow-up Data and Documentation Requirements  </a:t>
                      </a:r>
                      <a:endParaRPr lang="en-US" sz="3400" b="0" i="0" dirty="0">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26.36% </a:t>
                      </a:r>
                      <a:endParaRPr lang="en-US" sz="3400" b="0" i="0" dirty="0">
                        <a:effectLs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3137502"/>
                  </a:ext>
                </a:extLst>
              </a:tr>
              <a:tr h="631142">
                <a:tc rowSpan="3">
                  <a:txBody>
                    <a:bodyPr/>
                    <a:lstStyle/>
                    <a:p>
                      <a:pPr algn="ctr" rtl="0" fontAlgn="base"/>
                      <a:r>
                        <a:rPr lang="en-US" sz="3400" b="1" dirty="0">
                          <a:solidFill>
                            <a:schemeClr val="tx1"/>
                          </a:solidFill>
                          <a:effectLst/>
                        </a:rPr>
                        <a:t>Length of Time as a VRC </a:t>
                      </a:r>
                      <a:endParaRPr lang="en-US" sz="3400" b="1" i="0" dirty="0">
                        <a:solidFill>
                          <a:schemeClr val="tx1"/>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3400" dirty="0">
                          <a:solidFill>
                            <a:schemeClr val="tx1"/>
                          </a:solidFill>
                          <a:effectLst/>
                        </a:rPr>
                        <a:t>More than five years  </a:t>
                      </a:r>
                      <a:endParaRPr lang="en-US" sz="3400" b="0" i="0" dirty="0">
                        <a:solidFill>
                          <a:schemeClr val="tx1"/>
                        </a:solidFill>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base"/>
                      <a:r>
                        <a:rPr lang="en-US" sz="3400">
                          <a:effectLst/>
                        </a:rPr>
                        <a:t>35.45%</a:t>
                      </a:r>
                      <a:r>
                        <a:rPr lang="en-US" sz="3400" dirty="0">
                          <a:effectLst/>
                        </a:rPr>
                        <a:t> </a:t>
                      </a:r>
                      <a:endParaRPr lang="en-US" sz="3400" b="0" i="0" dirty="0">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22766090"/>
                  </a:ext>
                </a:extLst>
              </a:tr>
              <a:tr h="631142">
                <a:tc vMerge="1">
                  <a:txBody>
                    <a:bodyPr/>
                    <a:lstStyle/>
                    <a:p>
                      <a:endParaRPr lang="en-US"/>
                    </a:p>
                  </a:txBody>
                  <a:tcPr/>
                </a:tc>
                <a:tc>
                  <a:txBody>
                    <a:bodyPr/>
                    <a:lstStyle/>
                    <a:p>
                      <a:pPr algn="l" rtl="0" fontAlgn="base"/>
                      <a:r>
                        <a:rPr lang="en-US" sz="3400" b="0" i="0" dirty="0">
                          <a:effectLst/>
                        </a:rPr>
                        <a:t>Two to five years</a:t>
                      </a:r>
                    </a:p>
                  </a:txBody>
                  <a:tcPr anchor="ctr">
                    <a:lnL w="12700" cap="flat" cmpd="sng" algn="ctr">
                      <a:solidFill>
                        <a:schemeClr val="tx1"/>
                      </a:solidFill>
                      <a:prstDash val="solid"/>
                      <a:round/>
                      <a:headEnd type="none" w="med" len="med"/>
                      <a:tailEnd type="none" w="med" len="med"/>
                    </a:lnL>
                  </a:tcPr>
                </a:tc>
                <a:tc>
                  <a:txBody>
                    <a:bodyPr/>
                    <a:lstStyle/>
                    <a:p>
                      <a:pPr algn="ctr" rtl="0" fontAlgn="base"/>
                      <a:r>
                        <a:rPr lang="en-US" sz="3400" dirty="0">
                          <a:effectLst/>
                        </a:rPr>
                        <a:t>32.73%</a:t>
                      </a:r>
                      <a:endParaRPr lang="en-US" sz="3400" b="0" i="0" dirty="0">
                        <a:effectLst/>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4840150"/>
                  </a:ext>
                </a:extLst>
              </a:tr>
              <a:tr h="631142">
                <a:tc vMerge="1">
                  <a:txBody>
                    <a:bodyPr/>
                    <a:lstStyle/>
                    <a:p>
                      <a:pPr algn="l" rtl="0" fontAlgn="base"/>
                      <a:endParaRPr lang="en-US" sz="3400" b="0" i="0" dirty="0">
                        <a:effectLst/>
                      </a:endParaRPr>
                    </a:p>
                  </a:txBody>
                  <a:tcPr anchor="ctr"/>
                </a:tc>
                <a:tc>
                  <a:txBody>
                    <a:bodyPr/>
                    <a:lstStyle/>
                    <a:p>
                      <a:pPr algn="l" rtl="0" fontAlgn="base"/>
                      <a:r>
                        <a:rPr lang="en-US" sz="3400" dirty="0">
                          <a:effectLst/>
                        </a:rPr>
                        <a:t>Less than two years  </a:t>
                      </a:r>
                      <a:endParaRPr lang="en-US" sz="3400" b="0" i="0" dirty="0">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base"/>
                      <a:r>
                        <a:rPr lang="en-US" sz="3400" dirty="0">
                          <a:effectLst/>
                        </a:rPr>
                        <a:t>31.82% </a:t>
                      </a:r>
                      <a:endParaRPr lang="en-US" sz="3400" b="0" i="0" dirty="0">
                        <a:effectLs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5917923"/>
                  </a:ext>
                </a:extLst>
              </a:tr>
            </a:tbl>
          </a:graphicData>
        </a:graphic>
      </p:graphicFrame>
      <p:sp>
        <p:nvSpPr>
          <p:cNvPr id="15" name="TextBox 14">
            <a:extLst>
              <a:ext uri="{FF2B5EF4-FFF2-40B4-BE49-F238E27FC236}">
                <a16:creationId xmlns:a16="http://schemas.microsoft.com/office/drawing/2014/main" id="{9AD8D37A-387B-4D73-8E38-2C7BE6642922}"/>
              </a:ext>
            </a:extLst>
          </p:cNvPr>
          <p:cNvSpPr txBox="1"/>
          <p:nvPr/>
        </p:nvSpPr>
        <p:spPr>
          <a:xfrm>
            <a:off x="710079" y="24551513"/>
            <a:ext cx="22048726" cy="5016758"/>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444500">
              <a:buFont typeface="Arial"/>
              <a:buChar char="•"/>
            </a:pPr>
            <a:r>
              <a:rPr lang="en-US" sz="4000" b="0" i="0" dirty="0">
                <a:latin typeface="Times New Roman"/>
                <a:ea typeface="Times New Roman"/>
                <a:cs typeface="Times New Roman"/>
              </a:rPr>
              <a:t>Overall findings indicated staff have difficulty with obtaining documentation, finding time to capture data elements, and receiving responses from participants after case closures needed for follow-up requirements </a:t>
            </a:r>
          </a:p>
          <a:p>
            <a:pPr marL="571500" indent="-444500">
              <a:buFont typeface="Arial"/>
              <a:buChar char="•"/>
            </a:pPr>
            <a:endParaRPr lang="en-US" sz="4000" dirty="0">
              <a:latin typeface="Times New Roman"/>
              <a:ea typeface="+mn-lt"/>
              <a:cs typeface="Times New Roman"/>
            </a:endParaRPr>
          </a:p>
          <a:p>
            <a:pPr marL="571500" indent="-444500">
              <a:buFont typeface="Arial"/>
              <a:buChar char="•"/>
            </a:pPr>
            <a:r>
              <a:rPr lang="en-US" sz="4000" dirty="0">
                <a:latin typeface="Times New Roman"/>
                <a:ea typeface="+mn-lt"/>
                <a:cs typeface="+mn-lt"/>
              </a:rPr>
              <a:t>Strategies to aid in resolving these challenges include additional training on techniques and documentation needs, re-allocation of responsibilities to assist with managing time and caseloads, and future agency endeavors to seek data exchange interfaces to obtain documentation and reduce front line administrative tasks as much as possible.</a:t>
            </a:r>
            <a:endParaRPr lang="en-US" sz="4000" dirty="0">
              <a:latin typeface="Times New Roman"/>
              <a:cs typeface="Times New Roman"/>
            </a:endParaRPr>
          </a:p>
        </p:txBody>
      </p:sp>
      <p:sp>
        <p:nvSpPr>
          <p:cNvPr id="30" name="Shape 96">
            <a:extLst>
              <a:ext uri="{FF2B5EF4-FFF2-40B4-BE49-F238E27FC236}">
                <a16:creationId xmlns:a16="http://schemas.microsoft.com/office/drawing/2014/main" id="{BFB501AD-0635-487E-9205-8A094801CA36}"/>
              </a:ext>
            </a:extLst>
          </p:cNvPr>
          <p:cNvSpPr txBox="1"/>
          <p:nvPr/>
        </p:nvSpPr>
        <p:spPr>
          <a:xfrm>
            <a:off x="23967021" y="5226277"/>
            <a:ext cx="19323740" cy="981594"/>
          </a:xfrm>
          <a:prstGeom prst="rect">
            <a:avLst/>
          </a:prstGeom>
          <a:solidFill>
            <a:schemeClr val="accent6">
              <a:lumMod val="60000"/>
              <a:lumOff val="40000"/>
            </a:schemeClr>
          </a:solidFill>
          <a:ln>
            <a:noFill/>
          </a:ln>
        </p:spPr>
        <p:txBody>
          <a:bodyPr lIns="95400" tIns="47687" rIns="95400" bIns="47687" anchor="ctr" anchorCtr="0">
            <a:noAutofit/>
          </a:bodyPr>
          <a:lstStyle/>
          <a:p>
            <a:pPr algn="ctr">
              <a:buClr>
                <a:schemeClr val="lt1"/>
              </a:buClr>
              <a:buSzPct val="25000"/>
            </a:pPr>
            <a:r>
              <a:rPr lang="en-US" sz="5600" b="1" dirty="0">
                <a:solidFill>
                  <a:schemeClr val="lt1"/>
                </a:solidFill>
                <a:ea typeface="Arial" charset="0"/>
              </a:rPr>
              <a:t>Results: Survey Top Responses</a:t>
            </a:r>
            <a:endParaRPr lang="en-US" sz="5635" b="1" dirty="0">
              <a:solidFill>
                <a:schemeClr val="lt1"/>
              </a:solidFill>
              <a:ea typeface="Arial" charset="0"/>
            </a:endParaRPr>
          </a:p>
        </p:txBody>
      </p:sp>
      <p:pic>
        <p:nvPicPr>
          <p:cNvPr id="16" name="Picture 16">
            <a:extLst>
              <a:ext uri="{FF2B5EF4-FFF2-40B4-BE49-F238E27FC236}">
                <a16:creationId xmlns:a16="http://schemas.microsoft.com/office/drawing/2014/main" id="{D8A52679-6F6F-486E-8F1C-4ED26CA490C1}"/>
              </a:ext>
            </a:extLst>
          </p:cNvPr>
          <p:cNvPicPr>
            <a:picLocks noChangeAspect="1"/>
          </p:cNvPicPr>
          <p:nvPr/>
        </p:nvPicPr>
        <p:blipFill>
          <a:blip r:embed="rId9"/>
          <a:stretch>
            <a:fillRect/>
          </a:stretch>
        </p:blipFill>
        <p:spPr>
          <a:xfrm>
            <a:off x="714840" y="1811612"/>
            <a:ext cx="8140580" cy="2894454"/>
          </a:xfrm>
          <a:prstGeom prst="rect">
            <a:avLst/>
          </a:prstGeom>
        </p:spPr>
      </p:pic>
    </p:spTree>
    <p:extLst>
      <p:ext uri="{BB962C8B-B14F-4D97-AF65-F5344CB8AC3E}">
        <p14:creationId xmlns:p14="http://schemas.microsoft.com/office/powerpoint/2010/main" val="36946555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TotalTime>
  <Words>757</Words>
  <Application>Microsoft Office PowerPoint</Application>
  <PresentationFormat>Custom</PresentationFormat>
  <Paragraphs>72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Case Service Reporting: Meeting Guidelines for WIOA and Supporting Documentation</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Clause, Chris</dc:creator>
  <cp:lastModifiedBy>Downing, Brittny T</cp:lastModifiedBy>
  <cp:revision>227</cp:revision>
  <dcterms:created xsi:type="dcterms:W3CDTF">2019-07-26T14:45:51Z</dcterms:created>
  <dcterms:modified xsi:type="dcterms:W3CDTF">2020-07-24T18:45:13Z</dcterms:modified>
</cp:coreProperties>
</file>