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7" r:id="rId2"/>
  </p:sldIdLst>
  <p:sldSz cx="43891200" cy="329184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2298700" indent="-18415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4597400" indent="-36830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6896100" indent="-55245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9194800" indent="-73660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983" userDrawn="1">
          <p15:clr>
            <a:srgbClr val="A4A3A4"/>
          </p15:clr>
        </p15:guide>
        <p15:guide id="2" pos="26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6B93"/>
    <a:srgbClr val="BBFBFD"/>
    <a:srgbClr val="8CDCA1"/>
    <a:srgbClr val="A56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71" autoAdjust="0"/>
    <p:restoredTop sz="95300" autoAdjust="0"/>
  </p:normalViewPr>
  <p:slideViewPr>
    <p:cSldViewPr snapToGrid="0">
      <p:cViewPr varScale="1">
        <p:scale>
          <a:sx n="21" d="100"/>
          <a:sy n="21" d="100"/>
        </p:scale>
        <p:origin x="2760" y="216"/>
      </p:cViewPr>
      <p:guideLst>
        <p:guide orient="horz" pos="19983"/>
        <p:guide pos="26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mndeeddom.deed.state.mn.us\data\HQ-Rehab\Groups\Reporting%20Services\Eve\Special%20Request\peqa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30824774935208"/>
          <c:y val="0"/>
          <c:w val="0.75643130428672545"/>
          <c:h val="0.651411457890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Sheet1!$B$2:$B$6</c:f>
              <c:strCache>
                <c:ptCount val="5"/>
                <c:pt idx="0">
                  <c:v>I will come back to meet with my VRS counselor.</c:v>
                </c:pt>
                <c:pt idx="1">
                  <c:v>I feel I am in charge on planning my future.</c:v>
                </c:pt>
                <c:pt idx="2">
                  <c:v>I know more about the employment assistance VRS offers.</c:v>
                </c:pt>
                <c:pt idx="3">
                  <c:v>I felt the VRS counselor treated met with respect.</c:v>
                </c:pt>
                <c:pt idx="4">
                  <c:v>I like talking with my VRS counselor.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0.89</c:v>
                </c:pt>
                <c:pt idx="1">
                  <c:v>0.84</c:v>
                </c:pt>
                <c:pt idx="2">
                  <c:v>0.75</c:v>
                </c:pt>
                <c:pt idx="3">
                  <c:v>0.84</c:v>
                </c:pt>
                <c:pt idx="4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94-4206-8BB6-1753E21B825B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Sheet1!$B$2:$B$6</c:f>
              <c:strCache>
                <c:ptCount val="5"/>
                <c:pt idx="0">
                  <c:v>I will come back to meet with my VRS counselor.</c:v>
                </c:pt>
                <c:pt idx="1">
                  <c:v>I feel I am in charge on planning my future.</c:v>
                </c:pt>
                <c:pt idx="2">
                  <c:v>I know more about the employment assistance VRS offers.</c:v>
                </c:pt>
                <c:pt idx="3">
                  <c:v>I felt the VRS counselor treated met with respect.</c:v>
                </c:pt>
                <c:pt idx="4">
                  <c:v>I like talking with my VRS counselor.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7.0000000000000007E-2</c:v>
                </c:pt>
                <c:pt idx="1">
                  <c:v>0.08</c:v>
                </c:pt>
                <c:pt idx="2">
                  <c:v>0.14000000000000001</c:v>
                </c:pt>
                <c:pt idx="3">
                  <c:v>0.08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94-4206-8BB6-1753E21B825B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Don't Know/Unsure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Sheet1!$B$2:$B$6</c:f>
              <c:strCache>
                <c:ptCount val="5"/>
                <c:pt idx="0">
                  <c:v>I will come back to meet with my VRS counselor.</c:v>
                </c:pt>
                <c:pt idx="1">
                  <c:v>I feel I am in charge on planning my future.</c:v>
                </c:pt>
                <c:pt idx="2">
                  <c:v>I know more about the employment assistance VRS offers.</c:v>
                </c:pt>
                <c:pt idx="3">
                  <c:v>I felt the VRS counselor treated met with respect.</c:v>
                </c:pt>
                <c:pt idx="4">
                  <c:v>I like talking with my VRS counselor.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0.04</c:v>
                </c:pt>
                <c:pt idx="1">
                  <c:v>0.08</c:v>
                </c:pt>
                <c:pt idx="2">
                  <c:v>0.11</c:v>
                </c:pt>
                <c:pt idx="3">
                  <c:v>0.08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94-4206-8BB6-1753E21B825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3903632"/>
        <c:axId val="193904808"/>
      </c:barChart>
      <c:catAx>
        <c:axId val="19390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04808"/>
        <c:crosses val="autoZero"/>
        <c:auto val="1"/>
        <c:lblAlgn val="ctr"/>
        <c:lblOffset val="100"/>
        <c:noMultiLvlLbl val="0"/>
      </c:catAx>
      <c:valAx>
        <c:axId val="1939048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39036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36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6B9FF-9AC8-4BED-B732-06D5AC893BF2}" type="datetimeFigureOut">
              <a:rPr lang="en-US" smtClean="0"/>
              <a:pPr/>
              <a:t>4/4/19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C71A0-32CF-4B10-87DA-2054A0C522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98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C71A0-32CF-4B10-87DA-2054A0C5220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5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7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94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92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589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98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384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78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179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8F6315-380C-459D-853F-2069E8D0F84A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BB0D6-A02E-49E9-AA62-7A9473DED9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86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C84264-5ABA-4073-85C1-9D308BC51ED0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86C63-727B-4ACA-ABCD-65FE6AE2DE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6380201" y="7383796"/>
            <a:ext cx="45422823" cy="1572844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6505" y="7383796"/>
            <a:ext cx="135552177" cy="1572844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088F05-F867-485B-A86F-3B1A85FAA7C3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194CE5-69EE-4403-92C4-290BB7DF08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AB2682-0E77-44D8-8704-395435223760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B36C9-AA94-436B-B6CC-5350AB2883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0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7"/>
            <a:ext cx="37307520" cy="6537960"/>
          </a:xfrm>
        </p:spPr>
        <p:txBody>
          <a:bodyPr anchor="t"/>
          <a:lstStyle>
            <a:lvl1pPr algn="l">
              <a:defRPr sz="2097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36"/>
            <a:ext cx="37307520" cy="7200897"/>
          </a:xfrm>
        </p:spPr>
        <p:txBody>
          <a:bodyPr anchor="b"/>
          <a:lstStyle>
            <a:lvl1pPr marL="0" indent="0">
              <a:buNone/>
              <a:defRPr sz="10539">
                <a:solidFill>
                  <a:schemeClr val="tx1">
                    <a:tint val="75000"/>
                  </a:schemeClr>
                </a:solidFill>
              </a:defRPr>
            </a:lvl1pPr>
            <a:lvl2pPr marL="2397432" indent="0">
              <a:buNone/>
              <a:defRPr sz="9496">
                <a:solidFill>
                  <a:schemeClr val="tx1">
                    <a:tint val="75000"/>
                  </a:schemeClr>
                </a:solidFill>
              </a:defRPr>
            </a:lvl2pPr>
            <a:lvl3pPr marL="4794870" indent="0">
              <a:buNone/>
              <a:defRPr sz="8348">
                <a:solidFill>
                  <a:schemeClr val="tx1">
                    <a:tint val="75000"/>
                  </a:schemeClr>
                </a:solidFill>
              </a:defRPr>
            </a:lvl3pPr>
            <a:lvl4pPr marL="7192307" indent="0">
              <a:buNone/>
              <a:defRPr sz="7305">
                <a:solidFill>
                  <a:schemeClr val="tx1">
                    <a:tint val="75000"/>
                  </a:schemeClr>
                </a:solidFill>
              </a:defRPr>
            </a:lvl4pPr>
            <a:lvl5pPr marL="9589740" indent="0">
              <a:buNone/>
              <a:defRPr sz="7305">
                <a:solidFill>
                  <a:schemeClr val="tx1">
                    <a:tint val="75000"/>
                  </a:schemeClr>
                </a:solidFill>
              </a:defRPr>
            </a:lvl5pPr>
            <a:lvl6pPr marL="11987172" indent="0">
              <a:buNone/>
              <a:defRPr sz="7305">
                <a:solidFill>
                  <a:schemeClr val="tx1">
                    <a:tint val="75000"/>
                  </a:schemeClr>
                </a:solidFill>
              </a:defRPr>
            </a:lvl6pPr>
            <a:lvl7pPr marL="14384610" indent="0">
              <a:buNone/>
              <a:defRPr sz="7305">
                <a:solidFill>
                  <a:schemeClr val="tx1">
                    <a:tint val="75000"/>
                  </a:schemeClr>
                </a:solidFill>
              </a:defRPr>
            </a:lvl7pPr>
            <a:lvl8pPr marL="16782042" indent="0">
              <a:buNone/>
              <a:defRPr sz="7305">
                <a:solidFill>
                  <a:schemeClr val="tx1">
                    <a:tint val="75000"/>
                  </a:schemeClr>
                </a:solidFill>
              </a:defRPr>
            </a:lvl8pPr>
            <a:lvl9pPr marL="19179480" indent="0">
              <a:buNone/>
              <a:defRPr sz="73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F31251-5FE9-43A7-8309-C2D2D60291FF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CE69F1-9E17-4C23-8821-D7F7BA1A22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6504" y="43014916"/>
            <a:ext cx="90487497" cy="121653297"/>
          </a:xfrm>
        </p:spPr>
        <p:txBody>
          <a:bodyPr/>
          <a:lstStyle>
            <a:lvl1pPr>
              <a:defRPr sz="14713"/>
            </a:lvl1pPr>
            <a:lvl2pPr>
              <a:defRPr sz="12626"/>
            </a:lvl2pPr>
            <a:lvl3pPr>
              <a:defRPr sz="10539"/>
            </a:lvl3pPr>
            <a:lvl4pPr>
              <a:defRPr sz="9496"/>
            </a:lvl4pPr>
            <a:lvl5pPr>
              <a:defRPr sz="9496"/>
            </a:lvl5pPr>
            <a:lvl6pPr>
              <a:defRPr sz="9496"/>
            </a:lvl6pPr>
            <a:lvl7pPr>
              <a:defRPr sz="9496"/>
            </a:lvl7pPr>
            <a:lvl8pPr>
              <a:defRPr sz="9496"/>
            </a:lvl8pPr>
            <a:lvl9pPr>
              <a:defRPr sz="94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315522" y="43014916"/>
            <a:ext cx="90487503" cy="121653297"/>
          </a:xfrm>
        </p:spPr>
        <p:txBody>
          <a:bodyPr/>
          <a:lstStyle>
            <a:lvl1pPr>
              <a:defRPr sz="14713"/>
            </a:lvl1pPr>
            <a:lvl2pPr>
              <a:defRPr sz="12626"/>
            </a:lvl2pPr>
            <a:lvl3pPr>
              <a:defRPr sz="10539"/>
            </a:lvl3pPr>
            <a:lvl4pPr>
              <a:defRPr sz="9496"/>
            </a:lvl4pPr>
            <a:lvl5pPr>
              <a:defRPr sz="9496"/>
            </a:lvl5pPr>
            <a:lvl6pPr>
              <a:defRPr sz="9496"/>
            </a:lvl6pPr>
            <a:lvl7pPr>
              <a:defRPr sz="9496"/>
            </a:lvl7pPr>
            <a:lvl8pPr>
              <a:defRPr sz="9496"/>
            </a:lvl8pPr>
            <a:lvl9pPr>
              <a:defRPr sz="94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77A12-0BD8-48AA-BBCC-1D4D246FBF41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1AC13-A144-4CB2-B0FD-C0F1B25A7C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7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4"/>
            <a:ext cx="19392903" cy="3070857"/>
          </a:xfrm>
        </p:spPr>
        <p:txBody>
          <a:bodyPr anchor="b"/>
          <a:lstStyle>
            <a:lvl1pPr marL="0" indent="0">
              <a:buNone/>
              <a:defRPr sz="12626" b="1"/>
            </a:lvl1pPr>
            <a:lvl2pPr marL="2397432" indent="0">
              <a:buNone/>
              <a:defRPr sz="10539" b="1"/>
            </a:lvl2pPr>
            <a:lvl3pPr marL="4794870" indent="0">
              <a:buNone/>
              <a:defRPr sz="9496" b="1"/>
            </a:lvl3pPr>
            <a:lvl4pPr marL="7192307" indent="0">
              <a:buNone/>
              <a:defRPr sz="8348" b="1"/>
            </a:lvl4pPr>
            <a:lvl5pPr marL="9589740" indent="0">
              <a:buNone/>
              <a:defRPr sz="8348" b="1"/>
            </a:lvl5pPr>
            <a:lvl6pPr marL="11987172" indent="0">
              <a:buNone/>
              <a:defRPr sz="8348" b="1"/>
            </a:lvl6pPr>
            <a:lvl7pPr marL="14384610" indent="0">
              <a:buNone/>
              <a:defRPr sz="8348" b="1"/>
            </a:lvl7pPr>
            <a:lvl8pPr marL="16782042" indent="0">
              <a:buNone/>
              <a:defRPr sz="8348" b="1"/>
            </a:lvl8pPr>
            <a:lvl9pPr marL="19179480" indent="0">
              <a:buNone/>
              <a:defRPr sz="83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1"/>
            <a:ext cx="19392903" cy="18966183"/>
          </a:xfrm>
        </p:spPr>
        <p:txBody>
          <a:bodyPr/>
          <a:lstStyle>
            <a:lvl1pPr>
              <a:defRPr sz="12626"/>
            </a:lvl1pPr>
            <a:lvl2pPr>
              <a:defRPr sz="10539"/>
            </a:lvl2pPr>
            <a:lvl3pPr>
              <a:defRPr sz="9496"/>
            </a:lvl3pPr>
            <a:lvl4pPr>
              <a:defRPr sz="8348"/>
            </a:lvl4pPr>
            <a:lvl5pPr>
              <a:defRPr sz="8348"/>
            </a:lvl5pPr>
            <a:lvl6pPr>
              <a:defRPr sz="8348"/>
            </a:lvl6pPr>
            <a:lvl7pPr>
              <a:defRPr sz="8348"/>
            </a:lvl7pPr>
            <a:lvl8pPr>
              <a:defRPr sz="8348"/>
            </a:lvl8pPr>
            <a:lvl9pPr>
              <a:defRPr sz="83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34" y="7368544"/>
            <a:ext cx="19400520" cy="3070857"/>
          </a:xfrm>
        </p:spPr>
        <p:txBody>
          <a:bodyPr anchor="b"/>
          <a:lstStyle>
            <a:lvl1pPr marL="0" indent="0">
              <a:buNone/>
              <a:defRPr sz="12626" b="1"/>
            </a:lvl1pPr>
            <a:lvl2pPr marL="2397432" indent="0">
              <a:buNone/>
              <a:defRPr sz="10539" b="1"/>
            </a:lvl2pPr>
            <a:lvl3pPr marL="4794870" indent="0">
              <a:buNone/>
              <a:defRPr sz="9496" b="1"/>
            </a:lvl3pPr>
            <a:lvl4pPr marL="7192307" indent="0">
              <a:buNone/>
              <a:defRPr sz="8348" b="1"/>
            </a:lvl4pPr>
            <a:lvl5pPr marL="9589740" indent="0">
              <a:buNone/>
              <a:defRPr sz="8348" b="1"/>
            </a:lvl5pPr>
            <a:lvl6pPr marL="11987172" indent="0">
              <a:buNone/>
              <a:defRPr sz="8348" b="1"/>
            </a:lvl6pPr>
            <a:lvl7pPr marL="14384610" indent="0">
              <a:buNone/>
              <a:defRPr sz="8348" b="1"/>
            </a:lvl7pPr>
            <a:lvl8pPr marL="16782042" indent="0">
              <a:buNone/>
              <a:defRPr sz="8348" b="1"/>
            </a:lvl8pPr>
            <a:lvl9pPr marL="19179480" indent="0">
              <a:buNone/>
              <a:defRPr sz="83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34" y="10439401"/>
            <a:ext cx="19400520" cy="18966183"/>
          </a:xfrm>
        </p:spPr>
        <p:txBody>
          <a:bodyPr/>
          <a:lstStyle>
            <a:lvl1pPr>
              <a:defRPr sz="12626"/>
            </a:lvl1pPr>
            <a:lvl2pPr>
              <a:defRPr sz="10539"/>
            </a:lvl2pPr>
            <a:lvl3pPr>
              <a:defRPr sz="9496"/>
            </a:lvl3pPr>
            <a:lvl4pPr>
              <a:defRPr sz="8348"/>
            </a:lvl4pPr>
            <a:lvl5pPr>
              <a:defRPr sz="8348"/>
            </a:lvl5pPr>
            <a:lvl6pPr>
              <a:defRPr sz="8348"/>
            </a:lvl6pPr>
            <a:lvl7pPr>
              <a:defRPr sz="8348"/>
            </a:lvl7pPr>
            <a:lvl8pPr>
              <a:defRPr sz="8348"/>
            </a:lvl8pPr>
            <a:lvl9pPr>
              <a:defRPr sz="83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DB10F1-08AD-4151-8B75-DA1C097837AA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262976-1963-438C-8EB6-DF01CC8C0A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8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D401C-074D-4CF4-86E5-CACCA6196F7B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B9A36F-3D79-4BDC-8A9F-D5D675647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8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0E6405-A1AB-4D8A-B82A-9E687FC9D79E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9DE9C-A6EF-4F8E-BC76-C1EF99C49D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1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2" y="1310640"/>
            <a:ext cx="14439903" cy="5577840"/>
          </a:xfrm>
        </p:spPr>
        <p:txBody>
          <a:bodyPr anchor="b"/>
          <a:lstStyle>
            <a:lvl1pPr algn="l">
              <a:defRPr sz="1053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53"/>
            <a:ext cx="24536400" cy="28094943"/>
          </a:xfrm>
        </p:spPr>
        <p:txBody>
          <a:bodyPr/>
          <a:lstStyle>
            <a:lvl1pPr>
              <a:defRPr sz="16800"/>
            </a:lvl1pPr>
            <a:lvl2pPr>
              <a:defRPr sz="14713"/>
            </a:lvl2pPr>
            <a:lvl3pPr>
              <a:defRPr sz="12626"/>
            </a:lvl3pPr>
            <a:lvl4pPr>
              <a:defRPr sz="10539"/>
            </a:lvl4pPr>
            <a:lvl5pPr>
              <a:defRPr sz="10539"/>
            </a:lvl5pPr>
            <a:lvl6pPr>
              <a:defRPr sz="10539"/>
            </a:lvl6pPr>
            <a:lvl7pPr>
              <a:defRPr sz="10539"/>
            </a:lvl7pPr>
            <a:lvl8pPr>
              <a:defRPr sz="10539"/>
            </a:lvl8pPr>
            <a:lvl9pPr>
              <a:defRPr sz="105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2" y="6888493"/>
            <a:ext cx="14439903" cy="22517103"/>
          </a:xfrm>
        </p:spPr>
        <p:txBody>
          <a:bodyPr/>
          <a:lstStyle>
            <a:lvl1pPr marL="0" indent="0">
              <a:buNone/>
              <a:defRPr sz="7305"/>
            </a:lvl1pPr>
            <a:lvl2pPr marL="2397432" indent="0">
              <a:buNone/>
              <a:defRPr sz="6261"/>
            </a:lvl2pPr>
            <a:lvl3pPr marL="4794870" indent="0">
              <a:buNone/>
              <a:defRPr sz="5218"/>
            </a:lvl3pPr>
            <a:lvl4pPr marL="7192307" indent="0">
              <a:buNone/>
              <a:defRPr sz="4696"/>
            </a:lvl4pPr>
            <a:lvl5pPr marL="9589740" indent="0">
              <a:buNone/>
              <a:defRPr sz="4696"/>
            </a:lvl5pPr>
            <a:lvl6pPr marL="11987172" indent="0">
              <a:buNone/>
              <a:defRPr sz="4696"/>
            </a:lvl6pPr>
            <a:lvl7pPr marL="14384610" indent="0">
              <a:buNone/>
              <a:defRPr sz="4696"/>
            </a:lvl7pPr>
            <a:lvl8pPr marL="16782042" indent="0">
              <a:buNone/>
              <a:defRPr sz="4696"/>
            </a:lvl8pPr>
            <a:lvl9pPr marL="19179480" indent="0">
              <a:buNone/>
              <a:defRPr sz="469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74185-9836-46EA-84D0-5872DBA33408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C22A11-9164-41F6-AB67-60DF6BAE6D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5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3"/>
          </a:xfrm>
        </p:spPr>
        <p:txBody>
          <a:bodyPr anchor="b"/>
          <a:lstStyle>
            <a:lvl1pPr algn="l">
              <a:defRPr sz="1053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6800"/>
            </a:lvl1pPr>
            <a:lvl2pPr marL="2397432" indent="0">
              <a:buNone/>
              <a:defRPr sz="14713"/>
            </a:lvl2pPr>
            <a:lvl3pPr marL="4794870" indent="0">
              <a:buNone/>
              <a:defRPr sz="12626"/>
            </a:lvl3pPr>
            <a:lvl4pPr marL="7192307" indent="0">
              <a:buNone/>
              <a:defRPr sz="10539"/>
            </a:lvl4pPr>
            <a:lvl5pPr marL="9589740" indent="0">
              <a:buNone/>
              <a:defRPr sz="10539"/>
            </a:lvl5pPr>
            <a:lvl6pPr marL="11987172" indent="0">
              <a:buNone/>
              <a:defRPr sz="10539"/>
            </a:lvl6pPr>
            <a:lvl7pPr marL="14384610" indent="0">
              <a:buNone/>
              <a:defRPr sz="10539"/>
            </a:lvl7pPr>
            <a:lvl8pPr marL="16782042" indent="0">
              <a:buNone/>
              <a:defRPr sz="10539"/>
            </a:lvl8pPr>
            <a:lvl9pPr marL="19179480" indent="0">
              <a:buNone/>
              <a:defRPr sz="1053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4"/>
            <a:ext cx="26334720" cy="3863337"/>
          </a:xfrm>
        </p:spPr>
        <p:txBody>
          <a:bodyPr/>
          <a:lstStyle>
            <a:lvl1pPr marL="0" indent="0">
              <a:buNone/>
              <a:defRPr sz="7305"/>
            </a:lvl1pPr>
            <a:lvl2pPr marL="2397432" indent="0">
              <a:buNone/>
              <a:defRPr sz="6261"/>
            </a:lvl2pPr>
            <a:lvl3pPr marL="4794870" indent="0">
              <a:buNone/>
              <a:defRPr sz="5218"/>
            </a:lvl3pPr>
            <a:lvl4pPr marL="7192307" indent="0">
              <a:buNone/>
              <a:defRPr sz="4696"/>
            </a:lvl4pPr>
            <a:lvl5pPr marL="9589740" indent="0">
              <a:buNone/>
              <a:defRPr sz="4696"/>
            </a:lvl5pPr>
            <a:lvl6pPr marL="11987172" indent="0">
              <a:buNone/>
              <a:defRPr sz="4696"/>
            </a:lvl6pPr>
            <a:lvl7pPr marL="14384610" indent="0">
              <a:buNone/>
              <a:defRPr sz="4696"/>
            </a:lvl7pPr>
            <a:lvl8pPr marL="16782042" indent="0">
              <a:buNone/>
              <a:defRPr sz="4696"/>
            </a:lvl8pPr>
            <a:lvl9pPr marL="19179480" indent="0">
              <a:buNone/>
              <a:defRPr sz="469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722123-88F4-4197-9CB3-8748B9537C67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7A361-B131-4DAF-98C6-244DCBABE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59494" tIns="229752" rIns="459494" bIns="22975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73"/>
            <a:ext cx="39502080" cy="21724623"/>
          </a:xfrm>
          <a:prstGeom prst="rect">
            <a:avLst/>
          </a:prstGeom>
        </p:spPr>
        <p:txBody>
          <a:bodyPr vert="horz" lIns="459494" tIns="229752" rIns="459494" bIns="2297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7"/>
            <a:ext cx="10241280" cy="1752600"/>
          </a:xfrm>
          <a:prstGeom prst="rect">
            <a:avLst/>
          </a:prstGeom>
        </p:spPr>
        <p:txBody>
          <a:bodyPr vert="horz" lIns="459494" tIns="229752" rIns="459494" bIns="229752" rtlCol="0" anchor="ctr"/>
          <a:lstStyle>
            <a:lvl1pPr algn="l">
              <a:defRPr sz="62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50334D-7370-4BBC-9023-B3AE51CF9BF2}" type="datetimeFigureOut">
              <a:rPr lang="en-US" smtClean="0"/>
              <a:pPr>
                <a:defRPr/>
              </a:pPr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7"/>
            <a:ext cx="13898880" cy="1752600"/>
          </a:xfrm>
          <a:prstGeom prst="rect">
            <a:avLst/>
          </a:prstGeom>
        </p:spPr>
        <p:txBody>
          <a:bodyPr vert="horz" lIns="459494" tIns="229752" rIns="459494" bIns="229752" rtlCol="0" anchor="ctr"/>
          <a:lstStyle>
            <a:lvl1pPr algn="ctr">
              <a:defRPr sz="62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7"/>
            <a:ext cx="10241280" cy="1752600"/>
          </a:xfrm>
          <a:prstGeom prst="rect">
            <a:avLst/>
          </a:prstGeom>
        </p:spPr>
        <p:txBody>
          <a:bodyPr vert="horz" lIns="459494" tIns="229752" rIns="459494" bIns="229752" rtlCol="0" anchor="ctr"/>
          <a:lstStyle>
            <a:lvl1pPr algn="r">
              <a:defRPr sz="62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C2E423-E7F4-4518-B3F8-0E45A16C8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7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794870" rtl="0" eaLnBrk="1" latinLnBrk="0" hangingPunct="1">
        <a:spcBef>
          <a:spcPct val="0"/>
        </a:spcBef>
        <a:buNone/>
        <a:defRPr sz="230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072" indent="-1798072" algn="l" defTabSz="4794870" rtl="0" eaLnBrk="1" latinLnBrk="0" hangingPunct="1">
        <a:spcBef>
          <a:spcPct val="20000"/>
        </a:spcBef>
        <a:buFont typeface="Arial" pitchFamily="34" charset="0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895834" indent="-1498401" algn="l" defTabSz="4794870" rtl="0" eaLnBrk="1" latinLnBrk="0" hangingPunct="1">
        <a:spcBef>
          <a:spcPct val="20000"/>
        </a:spcBef>
        <a:buFont typeface="Arial" pitchFamily="34" charset="0"/>
        <a:buChar char="–"/>
        <a:defRPr sz="14713" kern="1200">
          <a:solidFill>
            <a:schemeClr val="tx1"/>
          </a:solidFill>
          <a:latin typeface="+mn-lt"/>
          <a:ea typeface="+mn-ea"/>
          <a:cs typeface="+mn-cs"/>
        </a:defRPr>
      </a:lvl2pPr>
      <a:lvl3pPr marL="5993586" indent="-1198722" algn="l" defTabSz="4794870" rtl="0" eaLnBrk="1" latinLnBrk="0" hangingPunct="1">
        <a:spcBef>
          <a:spcPct val="20000"/>
        </a:spcBef>
        <a:buFont typeface="Arial" pitchFamily="34" charset="0"/>
        <a:buChar char="•"/>
        <a:defRPr sz="12626" kern="1200">
          <a:solidFill>
            <a:schemeClr val="tx1"/>
          </a:solidFill>
          <a:latin typeface="+mn-lt"/>
          <a:ea typeface="+mn-ea"/>
          <a:cs typeface="+mn-cs"/>
        </a:defRPr>
      </a:lvl3pPr>
      <a:lvl4pPr marL="8391018" indent="-1198722" algn="l" defTabSz="4794870" rtl="0" eaLnBrk="1" latinLnBrk="0" hangingPunct="1">
        <a:spcBef>
          <a:spcPct val="20000"/>
        </a:spcBef>
        <a:buFont typeface="Arial" pitchFamily="34" charset="0"/>
        <a:buChar char="–"/>
        <a:defRPr sz="10539" kern="1200">
          <a:solidFill>
            <a:schemeClr val="tx1"/>
          </a:solidFill>
          <a:latin typeface="+mn-lt"/>
          <a:ea typeface="+mn-ea"/>
          <a:cs typeface="+mn-cs"/>
        </a:defRPr>
      </a:lvl4pPr>
      <a:lvl5pPr marL="10788456" indent="-1198722" algn="l" defTabSz="4794870" rtl="0" eaLnBrk="1" latinLnBrk="0" hangingPunct="1">
        <a:spcBef>
          <a:spcPct val="20000"/>
        </a:spcBef>
        <a:buFont typeface="Arial" pitchFamily="34" charset="0"/>
        <a:buChar char="»"/>
        <a:defRPr sz="10539" kern="1200">
          <a:solidFill>
            <a:schemeClr val="tx1"/>
          </a:solidFill>
          <a:latin typeface="+mn-lt"/>
          <a:ea typeface="+mn-ea"/>
          <a:cs typeface="+mn-cs"/>
        </a:defRPr>
      </a:lvl5pPr>
      <a:lvl6pPr marL="13185893" indent="-1198722" algn="l" defTabSz="4794870" rtl="0" eaLnBrk="1" latinLnBrk="0" hangingPunct="1">
        <a:spcBef>
          <a:spcPct val="20000"/>
        </a:spcBef>
        <a:buFont typeface="Arial" pitchFamily="34" charset="0"/>
        <a:buChar char="•"/>
        <a:defRPr sz="10539" kern="1200">
          <a:solidFill>
            <a:schemeClr val="tx1"/>
          </a:solidFill>
          <a:latin typeface="+mn-lt"/>
          <a:ea typeface="+mn-ea"/>
          <a:cs typeface="+mn-cs"/>
        </a:defRPr>
      </a:lvl6pPr>
      <a:lvl7pPr marL="15583326" indent="-1198722" algn="l" defTabSz="4794870" rtl="0" eaLnBrk="1" latinLnBrk="0" hangingPunct="1">
        <a:spcBef>
          <a:spcPct val="20000"/>
        </a:spcBef>
        <a:buFont typeface="Arial" pitchFamily="34" charset="0"/>
        <a:buChar char="•"/>
        <a:defRPr sz="10539" kern="1200">
          <a:solidFill>
            <a:schemeClr val="tx1"/>
          </a:solidFill>
          <a:latin typeface="+mn-lt"/>
          <a:ea typeface="+mn-ea"/>
          <a:cs typeface="+mn-cs"/>
        </a:defRPr>
      </a:lvl7pPr>
      <a:lvl8pPr marL="17980758" indent="-1198722" algn="l" defTabSz="4794870" rtl="0" eaLnBrk="1" latinLnBrk="0" hangingPunct="1">
        <a:spcBef>
          <a:spcPct val="20000"/>
        </a:spcBef>
        <a:buFont typeface="Arial" pitchFamily="34" charset="0"/>
        <a:buChar char="•"/>
        <a:defRPr sz="10539" kern="1200">
          <a:solidFill>
            <a:schemeClr val="tx1"/>
          </a:solidFill>
          <a:latin typeface="+mn-lt"/>
          <a:ea typeface="+mn-ea"/>
          <a:cs typeface="+mn-cs"/>
        </a:defRPr>
      </a:lvl8pPr>
      <a:lvl9pPr marL="20378196" indent="-1198722" algn="l" defTabSz="4794870" rtl="0" eaLnBrk="1" latinLnBrk="0" hangingPunct="1">
        <a:spcBef>
          <a:spcPct val="20000"/>
        </a:spcBef>
        <a:buFont typeface="Arial" pitchFamily="34" charset="0"/>
        <a:buChar char="•"/>
        <a:defRPr sz="105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94870" rtl="0" eaLnBrk="1" latinLnBrk="0" hangingPunct="1">
        <a:defRPr sz="9496" kern="1200">
          <a:solidFill>
            <a:schemeClr val="tx1"/>
          </a:solidFill>
          <a:latin typeface="+mn-lt"/>
          <a:ea typeface="+mn-ea"/>
          <a:cs typeface="+mn-cs"/>
        </a:defRPr>
      </a:lvl1pPr>
      <a:lvl2pPr marL="2397432" algn="l" defTabSz="4794870" rtl="0" eaLnBrk="1" latinLnBrk="0" hangingPunct="1">
        <a:defRPr sz="9496" kern="1200">
          <a:solidFill>
            <a:schemeClr val="tx1"/>
          </a:solidFill>
          <a:latin typeface="+mn-lt"/>
          <a:ea typeface="+mn-ea"/>
          <a:cs typeface="+mn-cs"/>
        </a:defRPr>
      </a:lvl2pPr>
      <a:lvl3pPr marL="4794870" algn="l" defTabSz="4794870" rtl="0" eaLnBrk="1" latinLnBrk="0" hangingPunct="1">
        <a:defRPr sz="9496" kern="1200">
          <a:solidFill>
            <a:schemeClr val="tx1"/>
          </a:solidFill>
          <a:latin typeface="+mn-lt"/>
          <a:ea typeface="+mn-ea"/>
          <a:cs typeface="+mn-cs"/>
        </a:defRPr>
      </a:lvl3pPr>
      <a:lvl4pPr marL="7192307" algn="l" defTabSz="4794870" rtl="0" eaLnBrk="1" latinLnBrk="0" hangingPunct="1">
        <a:defRPr sz="9496" kern="1200">
          <a:solidFill>
            <a:schemeClr val="tx1"/>
          </a:solidFill>
          <a:latin typeface="+mn-lt"/>
          <a:ea typeface="+mn-ea"/>
          <a:cs typeface="+mn-cs"/>
        </a:defRPr>
      </a:lvl4pPr>
      <a:lvl5pPr marL="9589740" algn="l" defTabSz="4794870" rtl="0" eaLnBrk="1" latinLnBrk="0" hangingPunct="1">
        <a:defRPr sz="9496" kern="1200">
          <a:solidFill>
            <a:schemeClr val="tx1"/>
          </a:solidFill>
          <a:latin typeface="+mn-lt"/>
          <a:ea typeface="+mn-ea"/>
          <a:cs typeface="+mn-cs"/>
        </a:defRPr>
      </a:lvl5pPr>
      <a:lvl6pPr marL="11987172" algn="l" defTabSz="4794870" rtl="0" eaLnBrk="1" latinLnBrk="0" hangingPunct="1">
        <a:defRPr sz="9496" kern="1200">
          <a:solidFill>
            <a:schemeClr val="tx1"/>
          </a:solidFill>
          <a:latin typeface="+mn-lt"/>
          <a:ea typeface="+mn-ea"/>
          <a:cs typeface="+mn-cs"/>
        </a:defRPr>
      </a:lvl6pPr>
      <a:lvl7pPr marL="14384610" algn="l" defTabSz="4794870" rtl="0" eaLnBrk="1" latinLnBrk="0" hangingPunct="1">
        <a:defRPr sz="9496" kern="1200">
          <a:solidFill>
            <a:schemeClr val="tx1"/>
          </a:solidFill>
          <a:latin typeface="+mn-lt"/>
          <a:ea typeface="+mn-ea"/>
          <a:cs typeface="+mn-cs"/>
        </a:defRPr>
      </a:lvl7pPr>
      <a:lvl8pPr marL="16782042" algn="l" defTabSz="4794870" rtl="0" eaLnBrk="1" latinLnBrk="0" hangingPunct="1">
        <a:defRPr sz="9496" kern="1200">
          <a:solidFill>
            <a:schemeClr val="tx1"/>
          </a:solidFill>
          <a:latin typeface="+mn-lt"/>
          <a:ea typeface="+mn-ea"/>
          <a:cs typeface="+mn-cs"/>
        </a:defRPr>
      </a:lvl8pPr>
      <a:lvl9pPr marL="19179480" algn="l" defTabSz="4794870" rtl="0" eaLnBrk="1" latinLnBrk="0" hangingPunct="1">
        <a:defRPr sz="94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237495"/>
            <a:ext cx="43891200" cy="1634924"/>
          </a:xfrm>
        </p:spPr>
        <p:txBody>
          <a:bodyPr>
            <a:noAutofit/>
          </a:bodyPr>
          <a:lstStyle/>
          <a:p>
            <a:r>
              <a:rPr lang="en-US" sz="10435" b="1" dirty="0">
                <a:solidFill>
                  <a:schemeClr val="accent1">
                    <a:lumMod val="50000"/>
                  </a:schemeClr>
                </a:solidFill>
              </a:rPr>
              <a:t>A Pilot Study Evaluating the Effectiveness of Person-Centered Planning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4620" y="1663123"/>
            <a:ext cx="43866580" cy="2890709"/>
          </a:xfrm>
          <a:prstGeom prst="rect">
            <a:avLst/>
          </a:prstGeom>
        </p:spPr>
        <p:txBody>
          <a:bodyPr vert="horz" lIns="436183" tIns="218091" rIns="436183" bIns="218091" rtlCol="0" anchor="t">
            <a:noAutofit/>
          </a:bodyPr>
          <a:lstStyle/>
          <a:p>
            <a:pPr algn="ctr" defTabSz="4361922" fontAlgn="auto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Eve Lo, MA &amp; MS</a:t>
            </a:r>
          </a:p>
          <a:p>
            <a:pPr algn="ctr" defTabSz="4361922" fontAlgn="auto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Data and Program Evaluation Specialist</a:t>
            </a:r>
          </a:p>
          <a:p>
            <a:pPr algn="ctr" defTabSz="4361922" fontAlgn="auto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Minnesota Vocational Rehabilitation Services (VRS)</a:t>
            </a:r>
          </a:p>
          <a:p>
            <a:pPr algn="ctr" defTabSz="4361922" fontAlgn="auto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Minnesota Department of Employment and Economic Development (DEED)</a:t>
            </a:r>
          </a:p>
          <a:p>
            <a:pPr algn="ctr" defTabSz="4361922" fontAlgn="auto">
              <a:spcAft>
                <a:spcPts val="0"/>
              </a:spcAft>
              <a:defRPr/>
            </a:pPr>
            <a:endParaRPr lang="en-US" sz="7513" dirty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64297" y="28987310"/>
            <a:ext cx="3296015" cy="242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TextBox 17"/>
          <p:cNvSpPr txBox="1"/>
          <p:nvPr/>
        </p:nvSpPr>
        <p:spPr>
          <a:xfrm>
            <a:off x="9109347" y="28651146"/>
            <a:ext cx="14500162" cy="863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9" dirty="0">
                <a:solidFill>
                  <a:schemeClr val="tx2">
                    <a:lumMod val="50000"/>
                  </a:schemeClr>
                </a:solidFill>
              </a:rPr>
              <a:t>peqatac.org</a:t>
            </a:r>
            <a:r>
              <a:rPr lang="en-US" sz="5009" dirty="0">
                <a:solidFill>
                  <a:schemeClr val="tx2">
                    <a:lumMod val="50000"/>
                  </a:schemeClr>
                </a:solidFill>
                <a:sym typeface="Wingdings"/>
              </a:rPr>
              <a:t>  contact@peqatac.org</a:t>
            </a:r>
            <a:endParaRPr lang="en-US" sz="5009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9008" y="29032054"/>
            <a:ext cx="3712441" cy="2429843"/>
          </a:xfrm>
          <a:prstGeom prst="rect">
            <a:avLst/>
          </a:prstGeom>
        </p:spPr>
      </p:pic>
      <p:pic>
        <p:nvPicPr>
          <p:cNvPr id="1026" name="Picture 2" descr="Program Evaluation and Quality Assuran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075" y="28926502"/>
            <a:ext cx="6509121" cy="2486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843317" y="31955059"/>
            <a:ext cx="42227963" cy="542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22" dirty="0">
                <a:solidFill>
                  <a:schemeClr val="tx2">
                    <a:lumMod val="50000"/>
                  </a:schemeClr>
                </a:solidFill>
              </a:rPr>
              <a:t>The Stout Technical Assistance Center-Program Evaluation and Quality Assurance (SVRI-PEQA) is established under a grant from the Department of Education, Rehabilitation Services Administration (RSA) award number PR#H263B150004.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764697" y="29734559"/>
            <a:ext cx="14770760" cy="1698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18" b="1" dirty="0">
                <a:solidFill>
                  <a:schemeClr val="tx2">
                    <a:lumMod val="50000"/>
                  </a:schemeClr>
                </a:solidFill>
              </a:rPr>
              <a:t>PEQATAC – Program Evaluation and Quality Assurance Technical Assistance Center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9260" y="28816121"/>
            <a:ext cx="2592751" cy="2592751"/>
          </a:xfrm>
          <a:prstGeom prst="rect">
            <a:avLst/>
          </a:prstGeom>
        </p:spPr>
      </p:pic>
      <p:pic>
        <p:nvPicPr>
          <p:cNvPr id="3" name="Picture 2" descr="http://vocational-rehab.com/wp-content/uploads/2012/07/summittrans1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997" y="28685089"/>
            <a:ext cx="5172278" cy="296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8448" y="28824668"/>
            <a:ext cx="2822743" cy="2843967"/>
          </a:xfrm>
          <a:prstGeom prst="rect">
            <a:avLst/>
          </a:prstGeom>
        </p:spPr>
      </p:pic>
      <p:sp>
        <p:nvSpPr>
          <p:cNvPr id="28" name="Shape 96">
            <a:extLst>
              <a:ext uri="{FF2B5EF4-FFF2-40B4-BE49-F238E27FC236}">
                <a16:creationId xmlns:a16="http://schemas.microsoft.com/office/drawing/2014/main" id="{D6BFCD21-479E-43EF-9E65-CAAD52C0FC82}"/>
              </a:ext>
            </a:extLst>
          </p:cNvPr>
          <p:cNvSpPr txBox="1"/>
          <p:nvPr/>
        </p:nvSpPr>
        <p:spPr>
          <a:xfrm>
            <a:off x="843318" y="5240497"/>
            <a:ext cx="22186552" cy="11053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lIns="95400" tIns="47687" rIns="95400" bIns="47687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</a:pPr>
            <a:r>
              <a:rPr lang="en-US" sz="5635" b="1" dirty="0">
                <a:solidFill>
                  <a:schemeClr val="lt1"/>
                </a:solidFill>
                <a:ea typeface="Arial" charset="0"/>
              </a:rPr>
              <a:t>Introduction</a:t>
            </a:r>
          </a:p>
        </p:txBody>
      </p:sp>
      <p:sp>
        <p:nvSpPr>
          <p:cNvPr id="29" name="Shape 96">
            <a:extLst>
              <a:ext uri="{FF2B5EF4-FFF2-40B4-BE49-F238E27FC236}">
                <a16:creationId xmlns:a16="http://schemas.microsoft.com/office/drawing/2014/main" id="{852E8E68-7B8C-46A4-93D7-45F990FE71EE}"/>
              </a:ext>
            </a:extLst>
          </p:cNvPr>
          <p:cNvSpPr txBox="1"/>
          <p:nvPr/>
        </p:nvSpPr>
        <p:spPr>
          <a:xfrm>
            <a:off x="23609511" y="5240498"/>
            <a:ext cx="19241237" cy="11053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lIns="95400" tIns="47687" rIns="95400" bIns="47687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</a:pPr>
            <a:r>
              <a:rPr lang="en-US" sz="5635" b="1" dirty="0">
                <a:solidFill>
                  <a:schemeClr val="lt1"/>
                </a:solidFill>
                <a:ea typeface="Arial" charset="0"/>
              </a:rPr>
              <a:t>Results</a:t>
            </a:r>
          </a:p>
        </p:txBody>
      </p:sp>
      <p:sp>
        <p:nvSpPr>
          <p:cNvPr id="30" name="Shape 96">
            <a:extLst>
              <a:ext uri="{FF2B5EF4-FFF2-40B4-BE49-F238E27FC236}">
                <a16:creationId xmlns:a16="http://schemas.microsoft.com/office/drawing/2014/main" id="{0286F113-F69C-416F-BB13-181F59DB5C9E}"/>
              </a:ext>
            </a:extLst>
          </p:cNvPr>
          <p:cNvSpPr txBox="1"/>
          <p:nvPr/>
        </p:nvSpPr>
        <p:spPr>
          <a:xfrm>
            <a:off x="843317" y="12124087"/>
            <a:ext cx="22186552" cy="99097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lIns="95400" tIns="47687" rIns="95400" bIns="47687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</a:pPr>
            <a:r>
              <a:rPr lang="en-US" sz="5635" b="1" dirty="0">
                <a:solidFill>
                  <a:schemeClr val="lt1"/>
                </a:solidFill>
                <a:ea typeface="Arial" charset="0"/>
              </a:rPr>
              <a:t>Methods</a:t>
            </a:r>
          </a:p>
        </p:txBody>
      </p:sp>
      <p:sp>
        <p:nvSpPr>
          <p:cNvPr id="31" name="Shape 96">
            <a:extLst>
              <a:ext uri="{FF2B5EF4-FFF2-40B4-BE49-F238E27FC236}">
                <a16:creationId xmlns:a16="http://schemas.microsoft.com/office/drawing/2014/main" id="{9C8D6610-9B05-4C35-9841-13E5886E5334}"/>
              </a:ext>
            </a:extLst>
          </p:cNvPr>
          <p:cNvSpPr txBox="1"/>
          <p:nvPr/>
        </p:nvSpPr>
        <p:spPr>
          <a:xfrm>
            <a:off x="23609509" y="21816440"/>
            <a:ext cx="19315837" cy="8899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lIns="95400" tIns="47687" rIns="95400" bIns="47687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5635" b="1" dirty="0">
                <a:solidFill>
                  <a:schemeClr val="lt1"/>
                </a:solidFill>
                <a:ea typeface="Arial" charset="0"/>
              </a:rPr>
              <a:t>Implications for Research and Practice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43320" y="6753562"/>
            <a:ext cx="2218655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fall 2017, Minnesota Vocational Rehabilitation Services (VRS) conducted a statewide training on person-centered planning facilitated by the Institute of Community Integration (ICI) at the University of Minnesota. Over the course of a year and a half, person-centered planning has been adopted as a daily practice in VRS counseling. This project was designed to evaluate the effectiveness of person-centered planning training emphasizing the three core values: </a:t>
            </a:r>
            <a:r>
              <a:rPr lang="en-US" sz="40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person-driven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0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relationship building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US" sz="40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positive planning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Furthermore, this project examined whether the rehabilitation counselors used the skills or techniques that they had learned from the person-centered practice.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39" name="Chart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436040"/>
              </p:ext>
            </p:extLst>
          </p:nvPr>
        </p:nvGraphicFramePr>
        <p:xfrm>
          <a:off x="23609510" y="7606838"/>
          <a:ext cx="19241237" cy="13621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43318" y="13335285"/>
            <a:ext cx="22186551" cy="15049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9" b="1" dirty="0">
                <a:solidFill>
                  <a:schemeClr val="accent1">
                    <a:lumMod val="50000"/>
                  </a:schemeClr>
                </a:solidFill>
              </a:rPr>
              <a:t>Survey Design</a:t>
            </a: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Sample Group:</a:t>
            </a:r>
          </a:p>
          <a:p>
            <a:pPr marL="715632" indent="-715632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Statewide sample: 348 individuals who attended an intake meeting between October 1, 2018 to December 31, 2018</a:t>
            </a:r>
          </a:p>
          <a:p>
            <a:pPr marL="715632" indent="-715632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47% female and 51% youth ages ranging from 14-24</a:t>
            </a:r>
          </a:p>
          <a:p>
            <a:pPr marL="715632" indent="-715632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Top four primary disabilities: Serious Mental Illness (32%), Learning Disability (22%), Autism (18%), and Intellectual Disability (13%)</a:t>
            </a:r>
          </a:p>
          <a:p>
            <a:endParaRPr lang="en-US" sz="2000" u="sng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Participants: 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112 individuals in a response rate of 35% </a:t>
            </a: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5009" b="1" dirty="0">
                <a:solidFill>
                  <a:schemeClr val="accent1">
                    <a:lumMod val="50000"/>
                  </a:schemeClr>
                </a:solidFill>
              </a:rPr>
              <a:t>Survey Instrument:</a:t>
            </a:r>
            <a:r>
              <a:rPr lang="en-US" sz="5009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Developed in collaboration with the intake workgroup </a:t>
            </a:r>
          </a:p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4000" u="sng" dirty="0">
                <a:solidFill>
                  <a:schemeClr val="accent1">
                    <a:lumMod val="50000"/>
                  </a:schemeClr>
                </a:solidFill>
              </a:rPr>
              <a:t>Likert scale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sz="4000" i="1" dirty="0">
                <a:solidFill>
                  <a:schemeClr val="accent1">
                    <a:lumMod val="50000"/>
                  </a:schemeClr>
                </a:solidFill>
              </a:rPr>
              <a:t>strongly disagree, disagree, agree, strongly agree, and don’t know/unsure)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  <a:p>
            <a:pPr marL="3073968" lvl="1" indent="-775268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I like talking with my VRS counselor.</a:t>
            </a:r>
          </a:p>
          <a:p>
            <a:pPr marL="3073968" lvl="1" indent="-775268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I felt the VRS counselor treated me with  respect.</a:t>
            </a:r>
          </a:p>
          <a:p>
            <a:pPr marL="3073968" lvl="1" indent="-775268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I know more about the employment assistances VRS offers.</a:t>
            </a:r>
          </a:p>
          <a:p>
            <a:pPr marL="3073968" lvl="1" indent="-775268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I feel I am in charge of planning my future.  </a:t>
            </a:r>
          </a:p>
          <a:p>
            <a:pPr marL="3073968" lvl="1" indent="-775268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I will come back to meet with my VRS counselor. </a:t>
            </a:r>
          </a:p>
          <a:p>
            <a:pPr lvl="0"/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4000" u="sng" dirty="0">
                <a:solidFill>
                  <a:schemeClr val="accent1">
                    <a:lumMod val="50000"/>
                  </a:schemeClr>
                </a:solidFill>
              </a:rPr>
              <a:t>Open-ended</a:t>
            </a:r>
          </a:p>
          <a:p>
            <a:pPr marL="2895060" lvl="1" indent="-59636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What did you like best about your intake discussion with the VRS counselor? </a:t>
            </a:r>
          </a:p>
          <a:p>
            <a:pPr marL="2895060" lvl="1" indent="-59636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How can we improve the intake process? </a:t>
            </a:r>
          </a:p>
          <a:p>
            <a:pPr lvl="1" indent="0"/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5000" b="1" dirty="0">
                <a:solidFill>
                  <a:schemeClr val="accent1">
                    <a:lumMod val="50000"/>
                  </a:schemeClr>
                </a:solidFill>
              </a:rPr>
              <a:t>Procedures: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An online survey using Survey Gizmo &amp; E-mail distribution (invitation and reminder)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Data collection: Three week period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609511" y="22153418"/>
            <a:ext cx="19461769" cy="5359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009" dirty="0">
              <a:solidFill>
                <a:schemeClr val="tx2">
                  <a:lumMod val="75000"/>
                </a:schemeClr>
              </a:solidFill>
            </a:endParaRPr>
          </a:p>
          <a:p>
            <a:pPr marL="596360" indent="-596360">
              <a:buFont typeface="Arial" panose="020B0604020202020204" pitchFamily="34" charset="0"/>
              <a:buChar char="•"/>
            </a:pPr>
            <a:r>
              <a:rPr lang="en-US" sz="4174" dirty="0">
                <a:solidFill>
                  <a:schemeClr val="accent1">
                    <a:lumMod val="50000"/>
                  </a:schemeClr>
                </a:solidFill>
              </a:rPr>
              <a:t>Need on-going training </a:t>
            </a:r>
          </a:p>
          <a:p>
            <a:pPr marL="596360" indent="-596360">
              <a:buFont typeface="Arial" panose="020B0604020202020204" pitchFamily="34" charset="0"/>
              <a:buChar char="•"/>
            </a:pPr>
            <a:r>
              <a:rPr lang="en-US" sz="4174" dirty="0">
                <a:solidFill>
                  <a:schemeClr val="accent1">
                    <a:lumMod val="50000"/>
                  </a:schemeClr>
                </a:solidFill>
              </a:rPr>
              <a:t>Develop a person-centered planning fidelity checklist </a:t>
            </a:r>
          </a:p>
          <a:p>
            <a:pPr marL="596360" indent="-596360">
              <a:buFont typeface="Arial" panose="020B0604020202020204" pitchFamily="34" charset="0"/>
              <a:buChar char="•"/>
            </a:pPr>
            <a:r>
              <a:rPr lang="en-US" sz="4174" dirty="0">
                <a:solidFill>
                  <a:schemeClr val="accent1">
                    <a:lumMod val="50000"/>
                  </a:schemeClr>
                </a:solidFill>
              </a:rPr>
              <a:t>Implement the survey bi-annually to collect data and monitor for quality improvement of person-centered practice </a:t>
            </a:r>
          </a:p>
          <a:p>
            <a:pPr marL="596360" indent="-596360">
              <a:buFont typeface="Arial" panose="020B0604020202020204" pitchFamily="34" charset="0"/>
              <a:buChar char="•"/>
            </a:pPr>
            <a:r>
              <a:rPr lang="en-US" sz="4174" dirty="0">
                <a:solidFill>
                  <a:schemeClr val="accent1">
                    <a:lumMod val="50000"/>
                  </a:schemeClr>
                </a:solidFill>
              </a:rPr>
              <a:t>Deeper dive into person-centered planning using quantitative and statistical analysis </a:t>
            </a:r>
          </a:p>
          <a:p>
            <a:pPr marL="596360" indent="-596360">
              <a:buFont typeface="Arial" panose="020B0604020202020204" pitchFamily="34" charset="0"/>
              <a:buChar char="•"/>
            </a:pPr>
            <a:r>
              <a:rPr lang="en-US" sz="4174" dirty="0">
                <a:solidFill>
                  <a:schemeClr val="accent1">
                    <a:lumMod val="50000"/>
                  </a:schemeClr>
                </a:solidFill>
              </a:rPr>
              <a:t>Enhance communication and collaboration with partners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609510" y="6515441"/>
            <a:ext cx="19241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632" indent="-715632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Response rate: 35% (112 out of 323 individuals with a valid email address)</a:t>
            </a:r>
          </a:p>
        </p:txBody>
      </p:sp>
    </p:spTree>
    <p:extLst>
      <p:ext uri="{BB962C8B-B14F-4D97-AF65-F5344CB8AC3E}">
        <p14:creationId xmlns:p14="http://schemas.microsoft.com/office/powerpoint/2010/main" val="4141568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</TotalTime>
  <Words>348</Words>
  <Application>Microsoft Macintosh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 Pilot Study Evaluating the Effectiveness of Person-Centered Planning</vt:lpstr>
    </vt:vector>
  </TitlesOfParts>
  <Company>UW-Stout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richartzb</dc:creator>
  <cp:lastModifiedBy>Anderson, Cayte</cp:lastModifiedBy>
  <cp:revision>179</cp:revision>
  <cp:lastPrinted>2013-07-15T20:56:12Z</cp:lastPrinted>
  <dcterms:created xsi:type="dcterms:W3CDTF">2010-09-01T14:28:58Z</dcterms:created>
  <dcterms:modified xsi:type="dcterms:W3CDTF">2019-04-05T02:05:06Z</dcterms:modified>
</cp:coreProperties>
</file>