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4" d="100"/>
          <a:sy n="14" d="100"/>
        </p:scale>
        <p:origin x="154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97935937231196"/>
          <c:y val="9.50373702922227E-2"/>
          <c:w val="0.82809101153628495"/>
          <c:h val="0.63425134612799094"/>
        </c:manualLayout>
      </c:layout>
      <c:barChart>
        <c:barDir val="col"/>
        <c:grouping val="clustered"/>
        <c:varyColors val="0"/>
        <c:ser>
          <c:idx val="0"/>
          <c:order val="0"/>
          <c:tx>
            <c:v>SWE</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Sheet1!$B$2:$B$6</c:f>
              <c:numCache>
                <c:formatCode>0%</c:formatCode>
                <c:ptCount val="5"/>
                <c:pt idx="0">
                  <c:v>0.37</c:v>
                </c:pt>
                <c:pt idx="1">
                  <c:v>0.53</c:v>
                </c:pt>
                <c:pt idx="2">
                  <c:v>0.5</c:v>
                </c:pt>
                <c:pt idx="3">
                  <c:v>0.49</c:v>
                </c:pt>
                <c:pt idx="4">
                  <c:v>0.52</c:v>
                </c:pt>
              </c:numCache>
            </c:numRef>
          </c:val>
          <c:extLst>
            <c:ext xmlns:c16="http://schemas.microsoft.com/office/drawing/2014/chart" uri="{C3380CC4-5D6E-409C-BE32-E72D297353CC}">
              <c16:uniqueId val="{00000000-CCDA-4D94-A13C-D3B6F30B27FC}"/>
            </c:ext>
          </c:extLst>
        </c:ser>
        <c:ser>
          <c:idx val="1"/>
          <c:order val="1"/>
          <c:tx>
            <c:v>Non-SWE</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Sheet1!$C$2:$C$6</c:f>
              <c:numCache>
                <c:formatCode>0%</c:formatCode>
                <c:ptCount val="5"/>
                <c:pt idx="0">
                  <c:v>0.53</c:v>
                </c:pt>
                <c:pt idx="1">
                  <c:v>0.64</c:v>
                </c:pt>
                <c:pt idx="2">
                  <c:v>0.57999999999999996</c:v>
                </c:pt>
                <c:pt idx="3">
                  <c:v>0.59</c:v>
                </c:pt>
                <c:pt idx="4">
                  <c:v>0.54</c:v>
                </c:pt>
              </c:numCache>
            </c:numRef>
          </c:val>
          <c:extLst>
            <c:ext xmlns:c16="http://schemas.microsoft.com/office/drawing/2014/chart" uri="{C3380CC4-5D6E-409C-BE32-E72D297353CC}">
              <c16:uniqueId val="{00000001-CCDA-4D94-A13C-D3B6F30B27FC}"/>
            </c:ext>
          </c:extLst>
        </c:ser>
        <c:dLbls>
          <c:dLblPos val="outEnd"/>
          <c:showLegendKey val="0"/>
          <c:showVal val="1"/>
          <c:showCatName val="0"/>
          <c:showSerName val="0"/>
          <c:showPercent val="0"/>
          <c:showBubbleSize val="0"/>
        </c:dLbls>
        <c:gapWidth val="219"/>
        <c:overlap val="-27"/>
        <c:axId val="358165768"/>
        <c:axId val="358166752"/>
      </c:barChart>
      <c:catAx>
        <c:axId val="358165768"/>
        <c:scaling>
          <c:orientation val="minMax"/>
        </c:scaling>
        <c:delete val="0"/>
        <c:axPos val="b"/>
        <c:title>
          <c:tx>
            <c:rich>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r>
                  <a:rPr lang="en-US" sz="3200"/>
                  <a:t>Quintiles of Propensity Score</a:t>
                </a:r>
              </a:p>
            </c:rich>
          </c:tx>
          <c:layout>
            <c:manualLayout>
              <c:xMode val="edge"/>
              <c:yMode val="edge"/>
              <c:x val="0.38931815380301665"/>
              <c:y val="0.82348602375276903"/>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58166752"/>
        <c:crosses val="autoZero"/>
        <c:auto val="1"/>
        <c:lblAlgn val="ctr"/>
        <c:lblOffset val="100"/>
        <c:noMultiLvlLbl val="0"/>
      </c:catAx>
      <c:valAx>
        <c:axId val="358166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r>
                  <a:rPr lang="en-US" sz="3200"/>
                  <a:t>Percentage of Successful Closures</a:t>
                </a:r>
              </a:p>
            </c:rich>
          </c:tx>
          <c:layout>
            <c:manualLayout>
              <c:xMode val="edge"/>
              <c:yMode val="edge"/>
              <c:x val="2.5219254024560257E-2"/>
              <c:y val="7.4756693138262206E-2"/>
            </c:manualLayout>
          </c:layout>
          <c:overlay val="0"/>
          <c:spPr>
            <a:noFill/>
            <a:ln>
              <a:noFill/>
            </a:ln>
            <a:effectLst/>
          </c:spPr>
          <c:txPr>
            <a:bodyPr rot="-54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58165768"/>
        <c:crosses val="autoZero"/>
        <c:crossBetween val="between"/>
        <c:majorUnit val="0.2"/>
      </c:valAx>
      <c:spPr>
        <a:noFill/>
        <a:ln>
          <a:noFill/>
        </a:ln>
        <a:effectLst/>
      </c:spPr>
    </c:plotArea>
    <c:legend>
      <c:legendPos val="b"/>
      <c:layout>
        <c:manualLayout>
          <c:xMode val="edge"/>
          <c:yMode val="edge"/>
          <c:x val="7.6352218130645827E-2"/>
          <c:y val="0.8919455727554001"/>
          <c:w val="0.8771107356103699"/>
          <c:h val="0.10805441624580733"/>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D9232-0FCB-47BD-941E-E832D8BFB218}" type="datetimeFigureOut">
              <a:rPr lang="en-US" smtClean="0"/>
              <a:t>8/15/2019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95DBA-9ED2-4C46-8F0F-8813DEE69E3B}" type="slidenum">
              <a:rPr lang="en-US" smtClean="0"/>
              <a:t>‹#›</a:t>
            </a:fld>
            <a:endParaRPr lang="en-US"/>
          </a:p>
        </p:txBody>
      </p:sp>
    </p:spTree>
    <p:extLst>
      <p:ext uri="{BB962C8B-B14F-4D97-AF65-F5344CB8AC3E}">
        <p14:creationId xmlns:p14="http://schemas.microsoft.com/office/powerpoint/2010/main" val="4132589045"/>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2C71A0-32CF-4B10-87DA-2054A0C52204}" type="slidenum">
              <a:rPr lang="en-US" smtClean="0"/>
              <a:pPr/>
              <a:t>1</a:t>
            </a:fld>
            <a:endParaRPr lang="en-US"/>
          </a:p>
        </p:txBody>
      </p:sp>
    </p:spTree>
    <p:extLst>
      <p:ext uri="{BB962C8B-B14F-4D97-AF65-F5344CB8AC3E}">
        <p14:creationId xmlns:p14="http://schemas.microsoft.com/office/powerpoint/2010/main" val="329895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90635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01861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118888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7660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00796A-534B-4640-8705-CB772CF42B32}"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641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00796A-534B-4640-8705-CB772CF42B32}"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7976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0796A-534B-4640-8705-CB772CF42B32}" type="datetimeFigureOut">
              <a:rPr lang="en-US" smtClean="0"/>
              <a:t>8/15/2019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99414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00796A-534B-4640-8705-CB772CF42B32}" type="datetimeFigureOut">
              <a:rPr lang="en-US" smtClean="0"/>
              <a:t>8/15/2019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2927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0796A-534B-4640-8705-CB772CF42B32}" type="datetimeFigureOut">
              <a:rPr lang="en-US" smtClean="0"/>
              <a:t>8/15/2019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8750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9961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420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500796A-534B-4640-8705-CB772CF42B32}" type="datetimeFigureOut">
              <a:rPr lang="en-US" smtClean="0"/>
              <a:t>8/15/2019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62E52A8-B903-4C20-A6A5-8DA21EF53EDE}" type="slidenum">
              <a:rPr lang="en-US" smtClean="0"/>
              <a:t>‹#›</a:t>
            </a:fld>
            <a:endParaRPr lang="en-US"/>
          </a:p>
        </p:txBody>
      </p:sp>
    </p:spTree>
    <p:extLst>
      <p:ext uri="{BB962C8B-B14F-4D97-AF65-F5344CB8AC3E}">
        <p14:creationId xmlns:p14="http://schemas.microsoft.com/office/powerpoint/2010/main" val="13591565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0" y="237495"/>
            <a:ext cx="43891200" cy="1634924"/>
          </a:xfrm>
        </p:spPr>
        <p:txBody>
          <a:bodyPr>
            <a:noAutofit/>
          </a:bodyPr>
          <a:lstStyle/>
          <a:p>
            <a:r>
              <a:rPr lang="en-US" sz="9600" b="1" dirty="0">
                <a:solidFill>
                  <a:schemeClr val="accent1">
                    <a:lumMod val="50000"/>
                  </a:schemeClr>
                </a:solidFill>
              </a:rPr>
              <a:t>The Impact of Early Work Experience on VR Outcomes</a:t>
            </a:r>
            <a:endParaRPr lang="en-US" sz="10435" b="1" dirty="0">
              <a:solidFill>
                <a:schemeClr val="accent1">
                  <a:lumMod val="50000"/>
                </a:schemeClr>
              </a:solidFill>
              <a:highlight>
                <a:srgbClr val="FFFF00"/>
              </a:highlight>
            </a:endParaRPr>
          </a:p>
        </p:txBody>
      </p:sp>
      <p:sp>
        <p:nvSpPr>
          <p:cNvPr id="9" name="Title 1"/>
          <p:cNvSpPr txBox="1">
            <a:spLocks/>
          </p:cNvSpPr>
          <p:nvPr/>
        </p:nvSpPr>
        <p:spPr>
          <a:xfrm>
            <a:off x="24620" y="1663123"/>
            <a:ext cx="43866580" cy="2890709"/>
          </a:xfrm>
          <a:prstGeom prst="rect">
            <a:avLst/>
          </a:prstGeom>
          <a:noFill/>
        </p:spPr>
        <p:txBody>
          <a:bodyPr vert="horz" lIns="436183" tIns="218091" rIns="436183" bIns="218091" rtlCol="0" anchor="t">
            <a:noAutofit/>
          </a:bodyPr>
          <a:lstStyle/>
          <a:p>
            <a:pPr algn="ctr" defTabSz="4361922" fontAlgn="auto">
              <a:spcAft>
                <a:spcPts val="0"/>
              </a:spcAft>
              <a:defRPr/>
            </a:pPr>
            <a:r>
              <a:rPr lang="en-US" sz="6000" dirty="0" smtClean="0">
                <a:solidFill>
                  <a:schemeClr val="accent5">
                    <a:lumMod val="50000"/>
                  </a:schemeClr>
                </a:solidFill>
                <a:latin typeface="Arial" pitchFamily="34" charset="0"/>
                <a:ea typeface="+mj-ea"/>
                <a:cs typeface="Arial" pitchFamily="34" charset="0"/>
              </a:rPr>
              <a:t>Chris Clause</a:t>
            </a:r>
          </a:p>
          <a:p>
            <a:pPr algn="ctr" defTabSz="4361922" fontAlgn="auto">
              <a:spcAft>
                <a:spcPts val="0"/>
              </a:spcAft>
              <a:defRPr/>
            </a:pPr>
            <a:r>
              <a:rPr lang="en-US" sz="6000" dirty="0" smtClean="0">
                <a:solidFill>
                  <a:schemeClr val="accent5">
                    <a:lumMod val="50000"/>
                  </a:schemeClr>
                </a:solidFill>
                <a:latin typeface="Arial" pitchFamily="34" charset="0"/>
                <a:ea typeface="+mj-ea"/>
                <a:cs typeface="Arial" pitchFamily="34" charset="0"/>
              </a:rPr>
              <a:t>Coordinator, Program Development</a:t>
            </a:r>
          </a:p>
          <a:p>
            <a:pPr algn="ctr" defTabSz="4361922" fontAlgn="auto">
              <a:spcAft>
                <a:spcPts val="0"/>
              </a:spcAft>
              <a:defRPr/>
            </a:pPr>
            <a:r>
              <a:rPr lang="en-US" sz="6000" dirty="0" smtClean="0">
                <a:solidFill>
                  <a:schemeClr val="accent5">
                    <a:lumMod val="50000"/>
                  </a:schemeClr>
                </a:solidFill>
                <a:latin typeface="Arial" pitchFamily="34" charset="0"/>
                <a:ea typeface="+mj-ea"/>
                <a:cs typeface="Arial" pitchFamily="34" charset="0"/>
              </a:rPr>
              <a:t>Missouri Vocational Rehabilitation</a:t>
            </a:r>
            <a:endParaRPr lang="en-US" sz="6000" dirty="0">
              <a:solidFill>
                <a:schemeClr val="accent5">
                  <a:lumMod val="50000"/>
                </a:schemeClr>
              </a:solidFill>
              <a:latin typeface="Arial" pitchFamily="34" charset="0"/>
              <a:ea typeface="+mj-ea"/>
              <a:cs typeface="Arial" pitchFamily="34" charset="0"/>
            </a:endParaRPr>
          </a:p>
        </p:txBody>
      </p:sp>
      <p:pic>
        <p:nvPicPr>
          <p:cNvPr id="27" name="Picture 7"/>
          <p:cNvPicPr>
            <a:picLocks noChangeAspect="1" noChangeArrowheads="1"/>
          </p:cNvPicPr>
          <p:nvPr/>
        </p:nvPicPr>
        <p:blipFill>
          <a:blip r:embed="rId3" cstate="print"/>
          <a:srcRect/>
          <a:stretch>
            <a:fillRect/>
          </a:stretch>
        </p:blipFill>
        <p:spPr bwMode="auto">
          <a:xfrm>
            <a:off x="34964297" y="28987310"/>
            <a:ext cx="3296015" cy="242156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8" name="TextBox 17"/>
          <p:cNvSpPr txBox="1"/>
          <p:nvPr/>
        </p:nvSpPr>
        <p:spPr>
          <a:xfrm>
            <a:off x="9109347" y="28651146"/>
            <a:ext cx="14500162" cy="863185"/>
          </a:xfrm>
          <a:prstGeom prst="rect">
            <a:avLst/>
          </a:prstGeom>
          <a:noFill/>
        </p:spPr>
        <p:txBody>
          <a:bodyPr wrap="square" rtlCol="0">
            <a:spAutoFit/>
          </a:bodyPr>
          <a:lstStyle/>
          <a:p>
            <a:pPr algn="ctr"/>
            <a:r>
              <a:rPr lang="en-US" sz="5009" dirty="0">
                <a:solidFill>
                  <a:schemeClr val="tx2">
                    <a:lumMod val="50000"/>
                  </a:schemeClr>
                </a:solidFill>
              </a:rPr>
              <a:t>peqatac.org</a:t>
            </a:r>
            <a:r>
              <a:rPr lang="en-US" sz="5009" dirty="0">
                <a:solidFill>
                  <a:schemeClr val="tx2">
                    <a:lumMod val="50000"/>
                  </a:schemeClr>
                </a:solidFill>
                <a:sym typeface="Wingdings"/>
              </a:rPr>
              <a:t>  contact@peqatac.org</a:t>
            </a:r>
            <a:endParaRPr lang="en-US" sz="5009" dirty="0">
              <a:solidFill>
                <a:schemeClr val="tx2">
                  <a:lumMod val="50000"/>
                </a:schemeClr>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49008" y="29032054"/>
            <a:ext cx="3712441" cy="2429843"/>
          </a:xfrm>
          <a:prstGeom prst="rect">
            <a:avLst/>
          </a:prstGeom>
        </p:spPr>
      </p:pic>
      <p:pic>
        <p:nvPicPr>
          <p:cNvPr id="1026" name="Picture 2" descr="Program Evaluation and Quality Assur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075" y="28926502"/>
            <a:ext cx="6509121" cy="2486645"/>
          </a:xfrm>
          <a:prstGeom prst="rect">
            <a:avLst/>
          </a:prstGeom>
          <a:noFill/>
          <a:extLst>
            <a:ext uri="{909E8E84-426E-40dd-AFC4-6F175D3DCCD1}">
              <a14:hiddenFill xmlns:a14="http://schemas.microsoft.com/office/drawing/2010/main" xmlns="">
                <a:solidFill>
                  <a:srgbClr val="FFFFFF"/>
                </a:solidFill>
              </a14:hiddenFill>
            </a:ext>
          </a:extLst>
        </p:spPr>
      </p:pic>
      <p:sp>
        <p:nvSpPr>
          <p:cNvPr id="40" name="TextBox 39"/>
          <p:cNvSpPr txBox="1"/>
          <p:nvPr/>
        </p:nvSpPr>
        <p:spPr>
          <a:xfrm>
            <a:off x="843317" y="31955059"/>
            <a:ext cx="42227963" cy="542008"/>
          </a:xfrm>
          <a:prstGeom prst="rect">
            <a:avLst/>
          </a:prstGeom>
          <a:noFill/>
        </p:spPr>
        <p:txBody>
          <a:bodyPr wrap="square" rtlCol="0">
            <a:spAutoFit/>
          </a:bodyPr>
          <a:lstStyle/>
          <a:p>
            <a:pPr algn="ctr"/>
            <a:r>
              <a:rPr lang="en-US" sz="2922" dirty="0">
                <a:solidFill>
                  <a:schemeClr val="tx2">
                    <a:lumMod val="50000"/>
                  </a:schemeClr>
                </a:solidFill>
              </a:rPr>
              <a:t>The Stout Technical Assistance Center-Program Evaluation and Quality Assurance (SVRI-PEQA) is established under a grant from the Department of Education, Rehabilitation Services Administration (RSA) award number PR#H263B150004.</a:t>
            </a:r>
          </a:p>
        </p:txBody>
      </p:sp>
      <p:sp>
        <p:nvSpPr>
          <p:cNvPr id="48" name="TextBox 47"/>
          <p:cNvSpPr txBox="1"/>
          <p:nvPr/>
        </p:nvSpPr>
        <p:spPr>
          <a:xfrm>
            <a:off x="8764697" y="29734559"/>
            <a:ext cx="14770760" cy="1698285"/>
          </a:xfrm>
          <a:prstGeom prst="rect">
            <a:avLst/>
          </a:prstGeom>
          <a:noFill/>
        </p:spPr>
        <p:txBody>
          <a:bodyPr wrap="square" rtlCol="0">
            <a:spAutoFit/>
          </a:bodyPr>
          <a:lstStyle/>
          <a:p>
            <a:pPr algn="ctr"/>
            <a:r>
              <a:rPr lang="en-US" sz="5218" b="1" dirty="0">
                <a:solidFill>
                  <a:schemeClr val="tx2">
                    <a:lumMod val="50000"/>
                  </a:schemeClr>
                </a:solidFill>
              </a:rPr>
              <a:t>PEQATAC – Program Evaluation and Quality Assurance Technical Assistance Center</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079260" y="28816121"/>
            <a:ext cx="2592751" cy="2592751"/>
          </a:xfrm>
          <a:prstGeom prst="rect">
            <a:avLst/>
          </a:prstGeom>
        </p:spPr>
      </p:pic>
      <p:pic>
        <p:nvPicPr>
          <p:cNvPr id="3" name="Picture 2" descr="http://vocational-rehab.com/wp-content/uploads/2012/07/summittran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31997" y="28685089"/>
            <a:ext cx="5172278" cy="2961551"/>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928448" y="28824668"/>
            <a:ext cx="2822743" cy="2843967"/>
          </a:xfrm>
          <a:prstGeom prst="rect">
            <a:avLst/>
          </a:prstGeom>
        </p:spPr>
      </p:pic>
      <p:sp>
        <p:nvSpPr>
          <p:cNvPr id="28" name="Shape 96">
            <a:extLst>
              <a:ext uri="{FF2B5EF4-FFF2-40B4-BE49-F238E27FC236}">
                <a16:creationId xmlns:a16="http://schemas.microsoft.com/office/drawing/2014/main" id="{D6BFCD21-479E-43EF-9E65-CAAD52C0FC82}"/>
              </a:ext>
            </a:extLst>
          </p:cNvPr>
          <p:cNvSpPr txBox="1"/>
          <p:nvPr/>
        </p:nvSpPr>
        <p:spPr>
          <a:xfrm>
            <a:off x="843318" y="5240497"/>
            <a:ext cx="22186552" cy="1105348"/>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Introduction</a:t>
            </a:r>
          </a:p>
        </p:txBody>
      </p:sp>
      <p:sp>
        <p:nvSpPr>
          <p:cNvPr id="29" name="Shape 96">
            <a:extLst>
              <a:ext uri="{FF2B5EF4-FFF2-40B4-BE49-F238E27FC236}">
                <a16:creationId xmlns:a16="http://schemas.microsoft.com/office/drawing/2014/main" id="{852E8E68-7B8C-46A4-93D7-45F990FE71EE}"/>
              </a:ext>
            </a:extLst>
          </p:cNvPr>
          <p:cNvSpPr txBox="1"/>
          <p:nvPr/>
        </p:nvSpPr>
        <p:spPr>
          <a:xfrm>
            <a:off x="23609511" y="5240498"/>
            <a:ext cx="19241237" cy="1105347"/>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Results</a:t>
            </a:r>
          </a:p>
        </p:txBody>
      </p:sp>
      <p:sp>
        <p:nvSpPr>
          <p:cNvPr id="30" name="Shape 96">
            <a:extLst>
              <a:ext uri="{FF2B5EF4-FFF2-40B4-BE49-F238E27FC236}">
                <a16:creationId xmlns:a16="http://schemas.microsoft.com/office/drawing/2014/main" id="{0286F113-F69C-416F-BB13-181F59DB5C9E}"/>
              </a:ext>
            </a:extLst>
          </p:cNvPr>
          <p:cNvSpPr txBox="1"/>
          <p:nvPr/>
        </p:nvSpPr>
        <p:spPr>
          <a:xfrm>
            <a:off x="843317" y="16520324"/>
            <a:ext cx="22186552" cy="990970"/>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Methods</a:t>
            </a:r>
          </a:p>
        </p:txBody>
      </p:sp>
      <p:sp>
        <p:nvSpPr>
          <p:cNvPr id="31" name="Shape 96">
            <a:extLst>
              <a:ext uri="{FF2B5EF4-FFF2-40B4-BE49-F238E27FC236}">
                <a16:creationId xmlns:a16="http://schemas.microsoft.com/office/drawing/2014/main" id="{9C8D6610-9B05-4C35-9841-13E5886E5334}"/>
              </a:ext>
            </a:extLst>
          </p:cNvPr>
          <p:cNvSpPr txBox="1"/>
          <p:nvPr/>
        </p:nvSpPr>
        <p:spPr>
          <a:xfrm>
            <a:off x="23609509" y="23467440"/>
            <a:ext cx="19315837" cy="889960"/>
          </a:xfrm>
          <a:prstGeom prst="rect">
            <a:avLst/>
          </a:prstGeom>
          <a:solidFill>
            <a:schemeClr val="accent1">
              <a:lumMod val="50000"/>
            </a:schemeClr>
          </a:solidFill>
          <a:ln>
            <a:noFill/>
          </a:ln>
        </p:spPr>
        <p:txBody>
          <a:bodyPr lIns="95400" tIns="47687" rIns="95400" bIns="47687" anchor="ctr" anchorCtr="0">
            <a:noAutofit/>
          </a:bodyPr>
          <a:lstStyle/>
          <a:p>
            <a:pPr algn="ctr">
              <a:buClr>
                <a:schemeClr val="lt1"/>
              </a:buClr>
              <a:buSzPct val="25000"/>
            </a:pPr>
            <a:r>
              <a:rPr lang="en-US" sz="5400" b="1" dirty="0">
                <a:solidFill>
                  <a:schemeClr val="bg1"/>
                </a:solidFill>
                <a:ea typeface="Arial" charset="0"/>
              </a:rPr>
              <a:t>Conclusions and Future Directions</a:t>
            </a:r>
          </a:p>
        </p:txBody>
      </p:sp>
      <p:sp>
        <p:nvSpPr>
          <p:cNvPr id="13" name="Rectangle 12"/>
          <p:cNvSpPr/>
          <p:nvPr/>
        </p:nvSpPr>
        <p:spPr>
          <a:xfrm>
            <a:off x="843320" y="6601162"/>
            <a:ext cx="22186551" cy="4524315"/>
          </a:xfrm>
          <a:prstGeom prst="rect">
            <a:avLst/>
          </a:prstGeom>
        </p:spPr>
        <p:txBody>
          <a:bodyPr wrap="square">
            <a:spAutoFit/>
          </a:bodyPr>
          <a:lstStyle/>
          <a:p>
            <a:r>
              <a:rPr lang="en-US" sz="4800" dirty="0"/>
              <a:t>Since the summer of 2015, Missouri Vocational Rehabilitation has provided access to a summer work experience for students with disabilities who are entering their final year of high school. This project was designed in order to better understand the impact of participation in the summer work experience on VR employment outcomes.</a:t>
            </a:r>
          </a:p>
          <a:p>
            <a:endParaRPr lang="en-US" sz="4800" dirty="0"/>
          </a:p>
          <a:p>
            <a:endParaRPr lang="en-US" sz="4800" dirty="0"/>
          </a:p>
        </p:txBody>
      </p:sp>
      <p:sp>
        <p:nvSpPr>
          <p:cNvPr id="19" name="TextBox 18"/>
          <p:cNvSpPr txBox="1"/>
          <p:nvPr/>
        </p:nvSpPr>
        <p:spPr>
          <a:xfrm>
            <a:off x="843317" y="17819713"/>
            <a:ext cx="22186551" cy="10618291"/>
          </a:xfrm>
          <a:prstGeom prst="rect">
            <a:avLst/>
          </a:prstGeom>
          <a:noFill/>
        </p:spPr>
        <p:txBody>
          <a:bodyPr wrap="square" rtlCol="0">
            <a:spAutoFit/>
          </a:bodyPr>
          <a:lstStyle/>
          <a:p>
            <a:r>
              <a:rPr lang="en-US" sz="4800" b="1" dirty="0"/>
              <a:t>Design: </a:t>
            </a:r>
            <a:r>
              <a:rPr lang="en-US" sz="4800" dirty="0"/>
              <a:t>Quasi-experimental design, adopting the propensity score matching method</a:t>
            </a:r>
          </a:p>
          <a:p>
            <a:endParaRPr lang="en-US" sz="4800" b="1" dirty="0"/>
          </a:p>
          <a:p>
            <a:r>
              <a:rPr lang="en-US" sz="4800" b="1" dirty="0"/>
              <a:t>Data Source: </a:t>
            </a:r>
            <a:r>
              <a:rPr lang="en-US" sz="4800" dirty="0"/>
              <a:t>Administrative data from the Missouri VR case management system </a:t>
            </a:r>
            <a:endParaRPr lang="en-US" sz="4800" b="1" dirty="0"/>
          </a:p>
          <a:p>
            <a:endParaRPr lang="en-US" sz="4800" b="1" dirty="0"/>
          </a:p>
          <a:p>
            <a:r>
              <a:rPr lang="en-US" sz="4800" b="1" dirty="0"/>
              <a:t>Sample: </a:t>
            </a:r>
            <a:r>
              <a:rPr lang="en-US" sz="4800" dirty="0"/>
              <a:t>816 summer work experience participants; 2,005 non-participants (control)</a:t>
            </a:r>
          </a:p>
          <a:p>
            <a:endParaRPr lang="en-US" sz="4800" b="1" dirty="0"/>
          </a:p>
          <a:p>
            <a:r>
              <a:rPr lang="en-US" sz="4800" b="1" dirty="0"/>
              <a:t>Data Analysis: </a:t>
            </a:r>
            <a:r>
              <a:rPr lang="en-US" sz="4800" dirty="0"/>
              <a:t>Descriptive statistics &amp; a series of Logistic Regression</a:t>
            </a:r>
          </a:p>
          <a:p>
            <a:endParaRPr lang="en-US" sz="6000" dirty="0"/>
          </a:p>
          <a:p>
            <a:r>
              <a:rPr lang="en-US" sz="4800" b="1" dirty="0"/>
              <a:t>Propensity Score Model: </a:t>
            </a:r>
            <a:r>
              <a:rPr lang="en-US" sz="4800" i="1" dirty="0"/>
              <a:t>Summer work experience participation = β</a:t>
            </a:r>
            <a:r>
              <a:rPr lang="en-US" sz="4800" i="1" baseline="-25000" dirty="0"/>
              <a:t>0 </a:t>
            </a:r>
            <a:r>
              <a:rPr lang="en-US" sz="4800" dirty="0"/>
              <a:t>+ β</a:t>
            </a:r>
            <a:r>
              <a:rPr lang="en-US" sz="4800" baseline="-25000" dirty="0"/>
              <a:t>1 </a:t>
            </a:r>
            <a:r>
              <a:rPr lang="en-US" sz="4800" dirty="0"/>
              <a:t>(gender) + β</a:t>
            </a:r>
            <a:r>
              <a:rPr lang="en-US" sz="4800" baseline="-25000" dirty="0"/>
              <a:t>2 </a:t>
            </a:r>
            <a:r>
              <a:rPr lang="en-US" sz="4800" dirty="0"/>
              <a:t>(race/ethnicity) + β</a:t>
            </a:r>
            <a:r>
              <a:rPr lang="en-US" sz="4800" baseline="-25000" dirty="0"/>
              <a:t>3</a:t>
            </a:r>
            <a:r>
              <a:rPr lang="en-US" sz="4800" dirty="0"/>
              <a:t> (age) + β</a:t>
            </a:r>
            <a:r>
              <a:rPr lang="en-US" sz="4800" baseline="-25000" dirty="0"/>
              <a:t>4 </a:t>
            </a:r>
            <a:r>
              <a:rPr lang="en-US" sz="4800" dirty="0"/>
              <a:t>(primary disability) + β</a:t>
            </a:r>
            <a:r>
              <a:rPr lang="en-US" sz="4800" baseline="-25000" dirty="0"/>
              <a:t>5</a:t>
            </a:r>
            <a:r>
              <a:rPr lang="en-US" sz="4800" dirty="0"/>
              <a:t> (MSD) + µ.   </a:t>
            </a:r>
          </a:p>
          <a:p>
            <a:endParaRPr lang="en-US" sz="4800" dirty="0"/>
          </a:p>
          <a:p>
            <a:pPr lvl="0"/>
            <a:r>
              <a:rPr lang="en-US" sz="4800" b="1" dirty="0"/>
              <a:t>Linear Probability Model: </a:t>
            </a:r>
            <a:r>
              <a:rPr lang="en-US" sz="4800" i="1" dirty="0"/>
              <a:t>Successful Employment Outcome = β</a:t>
            </a:r>
            <a:r>
              <a:rPr lang="en-US" sz="4800" i="1" baseline="-25000" dirty="0"/>
              <a:t>0 </a:t>
            </a:r>
            <a:r>
              <a:rPr lang="en-US" sz="4800" dirty="0"/>
              <a:t>+ β</a:t>
            </a:r>
            <a:r>
              <a:rPr lang="en-US" sz="4800" baseline="-25000" dirty="0"/>
              <a:t>1 </a:t>
            </a:r>
            <a:r>
              <a:rPr lang="en-US" sz="4800" dirty="0"/>
              <a:t>(summer work experience participation) + β</a:t>
            </a:r>
            <a:r>
              <a:rPr lang="en-US" sz="4800" baseline="-25000" dirty="0"/>
              <a:t>2 </a:t>
            </a:r>
            <a:r>
              <a:rPr lang="en-US" sz="4800" dirty="0"/>
              <a:t>(gender) + β</a:t>
            </a:r>
            <a:r>
              <a:rPr lang="en-US" sz="4800" baseline="-25000" dirty="0"/>
              <a:t>3 </a:t>
            </a:r>
            <a:r>
              <a:rPr lang="en-US" sz="4800" dirty="0"/>
              <a:t>(race/ethnicity) + β</a:t>
            </a:r>
            <a:r>
              <a:rPr lang="en-US" sz="4800" baseline="-25000" dirty="0"/>
              <a:t>4</a:t>
            </a:r>
            <a:r>
              <a:rPr lang="en-US" sz="4800" dirty="0"/>
              <a:t> (age) + β</a:t>
            </a:r>
            <a:r>
              <a:rPr lang="en-US" sz="4800" baseline="-25000" dirty="0"/>
              <a:t>5 </a:t>
            </a:r>
            <a:r>
              <a:rPr lang="en-US" sz="4800" dirty="0"/>
              <a:t>(primary disability) + β</a:t>
            </a:r>
            <a:r>
              <a:rPr lang="en-US" sz="4800" baseline="-25000" dirty="0"/>
              <a:t>6</a:t>
            </a:r>
            <a:r>
              <a:rPr lang="en-US" sz="4800" dirty="0"/>
              <a:t> (MSD) + µ. </a:t>
            </a:r>
          </a:p>
        </p:txBody>
      </p:sp>
      <p:sp>
        <p:nvSpPr>
          <p:cNvPr id="20" name="TextBox 19"/>
          <p:cNvSpPr txBox="1"/>
          <p:nvPr/>
        </p:nvSpPr>
        <p:spPr>
          <a:xfrm>
            <a:off x="23609511" y="24526308"/>
            <a:ext cx="19461769" cy="3477875"/>
          </a:xfrm>
          <a:prstGeom prst="rect">
            <a:avLst/>
          </a:prstGeom>
          <a:noFill/>
        </p:spPr>
        <p:txBody>
          <a:bodyPr wrap="square" rtlCol="0">
            <a:spAutoFit/>
          </a:bodyPr>
          <a:lstStyle/>
          <a:p>
            <a:pPr marL="1028702" indent="-1028702">
              <a:buFont typeface="Arial" panose="020B0604020202020204" pitchFamily="34" charset="0"/>
              <a:buChar char="•"/>
            </a:pPr>
            <a:r>
              <a:rPr lang="en-US" sz="4400" dirty="0"/>
              <a:t>Do not see that SWE positively impacts outcomes given this design.</a:t>
            </a:r>
          </a:p>
          <a:p>
            <a:pPr marL="1028702" indent="-1028702">
              <a:buFont typeface="Arial" panose="020B0604020202020204" pitchFamily="34" charset="0"/>
              <a:buChar char="•"/>
            </a:pPr>
            <a:r>
              <a:rPr lang="en-US" sz="4400" dirty="0"/>
              <a:t>Explore ways to reduce the time between SWE and post-SWE VR services.</a:t>
            </a:r>
          </a:p>
          <a:p>
            <a:pPr marL="1028702" indent="-1028702">
              <a:buFont typeface="Arial" panose="020B0604020202020204" pitchFamily="34" charset="0"/>
              <a:buChar char="•"/>
            </a:pPr>
            <a:r>
              <a:rPr lang="en-US" sz="4400" dirty="0"/>
              <a:t>Consider other dependent variables of interest in order to better understand other ways that SWE is impacting participants beyond only successful employment outcome measures.</a:t>
            </a:r>
            <a:endParaRPr lang="en-US" sz="4400" dirty="0">
              <a:solidFill>
                <a:schemeClr val="accent1">
                  <a:lumMod val="50000"/>
                </a:schemeClr>
              </a:solidFill>
            </a:endParaRPr>
          </a:p>
        </p:txBody>
      </p:sp>
      <p:sp>
        <p:nvSpPr>
          <p:cNvPr id="22" name="Shape 96">
            <a:extLst>
              <a:ext uri="{FF2B5EF4-FFF2-40B4-BE49-F238E27FC236}">
                <a16:creationId xmlns:a16="http://schemas.microsoft.com/office/drawing/2014/main" id="{11125B0A-20DA-4D4B-A955-FF1E9DD988F3}"/>
              </a:ext>
            </a:extLst>
          </p:cNvPr>
          <p:cNvSpPr txBox="1"/>
          <p:nvPr/>
        </p:nvSpPr>
        <p:spPr>
          <a:xfrm>
            <a:off x="843317" y="11261130"/>
            <a:ext cx="22186552" cy="990970"/>
          </a:xfrm>
          <a:prstGeom prst="rect">
            <a:avLst/>
          </a:prstGeom>
          <a:solidFill>
            <a:schemeClr val="accent1">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Study Purpose &amp; Research Questions</a:t>
            </a:r>
          </a:p>
        </p:txBody>
      </p:sp>
      <p:sp>
        <p:nvSpPr>
          <p:cNvPr id="23" name="TextBox 22">
            <a:extLst>
              <a:ext uri="{FF2B5EF4-FFF2-40B4-BE49-F238E27FC236}">
                <a16:creationId xmlns:a16="http://schemas.microsoft.com/office/drawing/2014/main" id="{F8050F64-C93E-4FD9-9724-CB9A704E257B}"/>
              </a:ext>
            </a:extLst>
          </p:cNvPr>
          <p:cNvSpPr txBox="1"/>
          <p:nvPr/>
        </p:nvSpPr>
        <p:spPr>
          <a:xfrm>
            <a:off x="846525" y="12468212"/>
            <a:ext cx="22183344" cy="3869068"/>
          </a:xfrm>
          <a:prstGeom prst="rect">
            <a:avLst/>
          </a:prstGeom>
          <a:noFill/>
        </p:spPr>
        <p:txBody>
          <a:bodyPr wrap="square" rtlCol="0">
            <a:noAutofit/>
          </a:bodyPr>
          <a:lstStyle/>
          <a:p>
            <a:r>
              <a:rPr lang="en-US" sz="4800" dirty="0"/>
              <a:t> To better understand the mechanisms that underlie one specific program (SWE) on post-secondary employment outcomes.</a:t>
            </a:r>
          </a:p>
          <a:p>
            <a:endParaRPr lang="en-US" sz="4800" dirty="0"/>
          </a:p>
          <a:p>
            <a:r>
              <a:rPr lang="en-US" sz="4800" dirty="0"/>
              <a:t>Research Question: Are SWE participants more likely to exit VR with employment than those who do not participate?</a:t>
            </a:r>
            <a:endParaRPr lang="en-US" sz="6480" dirty="0"/>
          </a:p>
          <a:p>
            <a:endParaRPr lang="en-US" sz="6480" dirty="0"/>
          </a:p>
        </p:txBody>
      </p:sp>
      <p:graphicFrame>
        <p:nvGraphicFramePr>
          <p:cNvPr id="25" name="Chart 24">
            <a:extLst>
              <a:ext uri="{FF2B5EF4-FFF2-40B4-BE49-F238E27FC236}">
                <a16:creationId xmlns:a16="http://schemas.microsoft.com/office/drawing/2014/main" id="{E734EEF7-AE40-4C57-8407-48752DE805C4}"/>
              </a:ext>
            </a:extLst>
          </p:cNvPr>
          <p:cNvGraphicFramePr/>
          <p:nvPr>
            <p:extLst>
              <p:ext uri="{D42A27DB-BD31-4B8C-83A1-F6EECF244321}">
                <p14:modId xmlns:p14="http://schemas.microsoft.com/office/powerpoint/2010/main" val="1134572537"/>
              </p:ext>
            </p:extLst>
          </p:nvPr>
        </p:nvGraphicFramePr>
        <p:xfrm>
          <a:off x="23755443" y="17101809"/>
          <a:ext cx="19315837" cy="6079207"/>
        </p:xfrm>
        <a:graphic>
          <a:graphicData uri="http://schemas.openxmlformats.org/drawingml/2006/chart">
            <c:chart xmlns:c="http://schemas.openxmlformats.org/drawingml/2006/chart" xmlns:r="http://schemas.openxmlformats.org/officeDocument/2006/relationships" r:id="rId9"/>
          </a:graphicData>
        </a:graphic>
      </p:graphicFrame>
      <p:pic>
        <p:nvPicPr>
          <p:cNvPr id="32" name="Picture 31">
            <a:extLst>
              <a:ext uri="{FF2B5EF4-FFF2-40B4-BE49-F238E27FC236}">
                <a16:creationId xmlns:a16="http://schemas.microsoft.com/office/drawing/2014/main" id="{4BCD7FAB-A22F-4D68-A144-2994CAAD33B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057075" y="2020596"/>
            <a:ext cx="5066467" cy="2533236"/>
          </a:xfrm>
          <a:prstGeom prst="rect">
            <a:avLst/>
          </a:prstGeom>
        </p:spPr>
      </p:pic>
      <p:graphicFrame>
        <p:nvGraphicFramePr>
          <p:cNvPr id="33" name="Table 32">
            <a:extLst>
              <a:ext uri="{FF2B5EF4-FFF2-40B4-BE49-F238E27FC236}">
                <a16:creationId xmlns:a16="http://schemas.microsoft.com/office/drawing/2014/main" id="{8E5FB4B4-4F4B-4112-8F68-AAA3285FF7FD}"/>
              </a:ext>
            </a:extLst>
          </p:cNvPr>
          <p:cNvGraphicFramePr>
            <a:graphicFrameLocks noGrp="1"/>
          </p:cNvGraphicFramePr>
          <p:nvPr>
            <p:extLst>
              <p:ext uri="{D42A27DB-BD31-4B8C-83A1-F6EECF244321}">
                <p14:modId xmlns:p14="http://schemas.microsoft.com/office/powerpoint/2010/main" val="1128386274"/>
              </p:ext>
            </p:extLst>
          </p:nvPr>
        </p:nvGraphicFramePr>
        <p:xfrm>
          <a:off x="23653843" y="6552112"/>
          <a:ext cx="19169903" cy="10241280"/>
        </p:xfrm>
        <a:graphic>
          <a:graphicData uri="http://schemas.openxmlformats.org/drawingml/2006/table">
            <a:tbl>
              <a:tblPr firstRow="1" bandRow="1">
                <a:tableStyleId>{5C22544A-7EE6-4342-B048-85BDC9FD1C3A}</a:tableStyleId>
              </a:tblPr>
              <a:tblGrid>
                <a:gridCol w="6559463">
                  <a:extLst>
                    <a:ext uri="{9D8B030D-6E8A-4147-A177-3AD203B41FA5}">
                      <a16:colId xmlns:a16="http://schemas.microsoft.com/office/drawing/2014/main" val="1584547138"/>
                    </a:ext>
                  </a:extLst>
                </a:gridCol>
                <a:gridCol w="3467094">
                  <a:extLst>
                    <a:ext uri="{9D8B030D-6E8A-4147-A177-3AD203B41FA5}">
                      <a16:colId xmlns:a16="http://schemas.microsoft.com/office/drawing/2014/main" val="2178125626"/>
                    </a:ext>
                  </a:extLst>
                </a:gridCol>
                <a:gridCol w="9143346">
                  <a:extLst>
                    <a:ext uri="{9D8B030D-6E8A-4147-A177-3AD203B41FA5}">
                      <a16:colId xmlns:a16="http://schemas.microsoft.com/office/drawing/2014/main" val="3607019639"/>
                    </a:ext>
                  </a:extLst>
                </a:gridCol>
              </a:tblGrid>
              <a:tr h="575275">
                <a:tc>
                  <a:txBody>
                    <a:bodyPr/>
                    <a:lstStyle/>
                    <a:p>
                      <a:pPr algn="ctr"/>
                      <a:r>
                        <a:rPr lang="en-US" sz="3600" dirty="0"/>
                        <a:t>Variable</a:t>
                      </a:r>
                    </a:p>
                  </a:txBody>
                  <a:tcPr/>
                </a:tc>
                <a:tc>
                  <a:txBody>
                    <a:bodyPr/>
                    <a:lstStyle/>
                    <a:p>
                      <a:pPr algn="ctr"/>
                      <a:r>
                        <a:rPr lang="en-US" sz="3600" dirty="0"/>
                        <a:t>Model</a:t>
                      </a:r>
                      <a:r>
                        <a:rPr lang="en-US" sz="3600" baseline="0" dirty="0"/>
                        <a:t> 1</a:t>
                      </a:r>
                      <a:endParaRPr lang="en-US" sz="3600" dirty="0"/>
                    </a:p>
                  </a:txBody>
                  <a:tcPr/>
                </a:tc>
                <a:tc>
                  <a:txBody>
                    <a:bodyPr/>
                    <a:lstStyle/>
                    <a:p>
                      <a:pPr algn="ctr"/>
                      <a:r>
                        <a:rPr lang="en-US" sz="3600" dirty="0"/>
                        <a:t>Model</a:t>
                      </a:r>
                      <a:r>
                        <a:rPr lang="en-US" sz="3600" baseline="0" dirty="0"/>
                        <a:t> 2</a:t>
                      </a:r>
                      <a:endParaRPr lang="en-US" sz="3600" dirty="0"/>
                    </a:p>
                  </a:txBody>
                  <a:tcPr/>
                </a:tc>
                <a:extLst>
                  <a:ext uri="{0D108BD9-81ED-4DB2-BD59-A6C34878D82A}">
                    <a16:rowId xmlns:a16="http://schemas.microsoft.com/office/drawing/2014/main" val="122406920"/>
                  </a:ext>
                </a:extLst>
              </a:tr>
              <a:tr h="575275">
                <a:tc>
                  <a:txBody>
                    <a:bodyPr/>
                    <a:lstStyle/>
                    <a:p>
                      <a:pPr algn="ctr"/>
                      <a:r>
                        <a:rPr lang="en-US" sz="3600" dirty="0"/>
                        <a:t>SWE participant</a:t>
                      </a:r>
                    </a:p>
                  </a:txBody>
                  <a:tcPr>
                    <a:lnB w="12700" cap="flat" cmpd="sng" algn="ctr">
                      <a:solidFill>
                        <a:schemeClr val="tx1"/>
                      </a:solidFill>
                      <a:prstDash val="solid"/>
                      <a:round/>
                      <a:headEnd type="none" w="med" len="med"/>
                      <a:tailEnd type="none" w="med" len="med"/>
                    </a:lnB>
                  </a:tcPr>
                </a:tc>
                <a:tc>
                  <a:txBody>
                    <a:bodyPr/>
                    <a:lstStyle/>
                    <a:p>
                      <a:pPr algn="ctr"/>
                      <a:r>
                        <a:rPr lang="en-US" sz="3600" b="1" dirty="0"/>
                        <a:t>-0.08 (0.00)</a:t>
                      </a:r>
                    </a:p>
                  </a:txBody>
                  <a:tcPr>
                    <a:lnB w="12700" cap="flat" cmpd="sng" algn="ctr">
                      <a:solidFill>
                        <a:schemeClr val="tx1"/>
                      </a:solidFill>
                      <a:prstDash val="solid"/>
                      <a:round/>
                      <a:headEnd type="none" w="med" len="med"/>
                      <a:tailEnd type="none" w="med" len="med"/>
                    </a:lnB>
                  </a:tcPr>
                </a:tc>
                <a:tc>
                  <a:txBody>
                    <a:bodyPr/>
                    <a:lstStyle/>
                    <a:p>
                      <a:pPr algn="ctr"/>
                      <a:r>
                        <a:rPr lang="en-US" sz="3600" b="1" dirty="0"/>
                        <a:t>-0.09 (0.00)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408331"/>
                  </a:ext>
                </a:extLst>
              </a:tr>
              <a:tr h="575275">
                <a:tc>
                  <a:txBody>
                    <a:bodyPr/>
                    <a:lstStyle/>
                    <a:p>
                      <a:pPr algn="ctr"/>
                      <a:r>
                        <a:rPr lang="en-US" sz="3600" dirty="0"/>
                        <a:t>Age</a:t>
                      </a:r>
                      <a:r>
                        <a:rPr lang="en-US" sz="3600" baseline="0" dirty="0"/>
                        <a:t> 16</a:t>
                      </a:r>
                      <a:endParaRPr lang="en-US" sz="3600" dirty="0"/>
                    </a:p>
                  </a:txBody>
                  <a:tcPr>
                    <a:lnT w="12700" cap="flat" cmpd="sng" algn="ctr">
                      <a:solidFill>
                        <a:schemeClr val="tx1"/>
                      </a:solidFill>
                      <a:prstDash val="solid"/>
                      <a:round/>
                      <a:headEnd type="none" w="med" len="med"/>
                      <a:tailEnd type="none" w="med" len="med"/>
                    </a:lnT>
                  </a:tcPr>
                </a:tc>
                <a:tc>
                  <a:txBody>
                    <a:bodyPr/>
                    <a:lstStyle/>
                    <a:p>
                      <a:pPr algn="ctr"/>
                      <a:endParaRPr lang="en-US" sz="3600" dirty="0"/>
                    </a:p>
                  </a:txBody>
                  <a:tcPr>
                    <a:lnT w="12700" cap="flat" cmpd="sng" algn="ctr">
                      <a:solidFill>
                        <a:schemeClr val="tx1"/>
                      </a:solidFill>
                      <a:prstDash val="solid"/>
                      <a:round/>
                      <a:headEnd type="none" w="med" len="med"/>
                      <a:tailEnd type="none" w="med" len="med"/>
                    </a:lnT>
                  </a:tcPr>
                </a:tc>
                <a:tc>
                  <a:txBody>
                    <a:bodyPr/>
                    <a:lstStyle/>
                    <a:p>
                      <a:pPr algn="ctr"/>
                      <a:r>
                        <a:rPr lang="en-US" sz="3600" dirty="0"/>
                        <a:t>0.06 (0.11)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78684494"/>
                  </a:ext>
                </a:extLst>
              </a:tr>
              <a:tr h="575275">
                <a:tc>
                  <a:txBody>
                    <a:bodyPr/>
                    <a:lstStyle/>
                    <a:p>
                      <a:pPr algn="ctr"/>
                      <a:r>
                        <a:rPr lang="en-US" sz="3600" dirty="0">
                          <a:solidFill>
                            <a:schemeClr val="tx1"/>
                          </a:solidFill>
                        </a:rPr>
                        <a:t>Age 17</a:t>
                      </a:r>
                    </a:p>
                  </a:txBody>
                  <a:tcPr/>
                </a:tc>
                <a:tc>
                  <a:txBody>
                    <a:bodyPr/>
                    <a:lstStyle/>
                    <a:p>
                      <a:pPr algn="ctr"/>
                      <a:endParaRPr lang="en-US" sz="3600" dirty="0">
                        <a:solidFill>
                          <a:srgbClr val="FF0000"/>
                        </a:solidFill>
                      </a:endParaRPr>
                    </a:p>
                  </a:txBody>
                  <a:tcPr/>
                </a:tc>
                <a:tc>
                  <a:txBody>
                    <a:bodyPr/>
                    <a:lstStyle/>
                    <a:p>
                      <a:pPr algn="ctr"/>
                      <a:r>
                        <a:rPr lang="en-US" sz="3600" dirty="0">
                          <a:solidFill>
                            <a:schemeClr val="tx1"/>
                          </a:solidFill>
                        </a:rPr>
                        <a:t>-0.009 (0.65)</a:t>
                      </a:r>
                    </a:p>
                  </a:txBody>
                  <a:tcPr/>
                </a:tc>
                <a:extLst>
                  <a:ext uri="{0D108BD9-81ED-4DB2-BD59-A6C34878D82A}">
                    <a16:rowId xmlns:a16="http://schemas.microsoft.com/office/drawing/2014/main" val="3983663330"/>
                  </a:ext>
                </a:extLst>
              </a:tr>
              <a:tr h="575275">
                <a:tc>
                  <a:txBody>
                    <a:bodyPr/>
                    <a:lstStyle/>
                    <a:p>
                      <a:pPr algn="ctr"/>
                      <a:r>
                        <a:rPr lang="en-US" sz="3600" dirty="0"/>
                        <a:t>Age 18</a:t>
                      </a:r>
                    </a:p>
                  </a:txBody>
                  <a:tcPr>
                    <a:lnB w="12700" cap="flat" cmpd="sng" algn="ctr">
                      <a:solidFill>
                        <a:schemeClr val="tx1"/>
                      </a:solidFill>
                      <a:prstDash val="solid"/>
                      <a:round/>
                      <a:headEnd type="none" w="med" len="med"/>
                      <a:tailEnd type="none" w="med" len="med"/>
                    </a:lnB>
                  </a:tcPr>
                </a:tc>
                <a:tc>
                  <a:txBody>
                    <a:bodyPr/>
                    <a:lstStyle/>
                    <a:p>
                      <a:pPr algn="ctr"/>
                      <a:endParaRPr lang="en-US" sz="3600" dirty="0"/>
                    </a:p>
                  </a:txBody>
                  <a:tcPr>
                    <a:lnB w="12700" cap="flat" cmpd="sng" algn="ctr">
                      <a:solidFill>
                        <a:schemeClr val="tx1"/>
                      </a:solidFill>
                      <a:prstDash val="solid"/>
                      <a:round/>
                      <a:headEnd type="none" w="med" len="med"/>
                      <a:tailEnd type="none" w="med" len="med"/>
                    </a:lnB>
                  </a:tcPr>
                </a:tc>
                <a:tc>
                  <a:txBody>
                    <a:bodyPr/>
                    <a:lstStyle/>
                    <a:p>
                      <a:pPr algn="ctr"/>
                      <a:r>
                        <a:rPr lang="en-US" sz="3600" dirty="0"/>
                        <a:t>Reference Group</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1910030"/>
                  </a:ext>
                </a:extLst>
              </a:tr>
              <a:tr h="575275">
                <a:tc>
                  <a:txBody>
                    <a:bodyPr/>
                    <a:lstStyle/>
                    <a:p>
                      <a:pPr algn="ctr"/>
                      <a:r>
                        <a:rPr lang="en-US" sz="3600" dirty="0"/>
                        <a:t>Male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360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a:t>0.09 (0.00)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0476358"/>
                  </a:ext>
                </a:extLst>
              </a:tr>
              <a:tr h="575275">
                <a:tc>
                  <a:txBody>
                    <a:bodyPr/>
                    <a:lstStyle/>
                    <a:p>
                      <a:pPr algn="ctr"/>
                      <a:r>
                        <a:rPr lang="en-US" sz="3600" dirty="0"/>
                        <a:t>White</a:t>
                      </a:r>
                    </a:p>
                  </a:txBody>
                  <a:tcPr>
                    <a:lnT w="12700" cap="flat" cmpd="sng" algn="ctr">
                      <a:solidFill>
                        <a:schemeClr val="tx1"/>
                      </a:solidFill>
                      <a:prstDash val="solid"/>
                      <a:round/>
                      <a:headEnd type="none" w="med" len="med"/>
                      <a:tailEnd type="none" w="med" len="med"/>
                    </a:lnT>
                  </a:tcPr>
                </a:tc>
                <a:tc>
                  <a:txBody>
                    <a:bodyPr/>
                    <a:lstStyle/>
                    <a:p>
                      <a:pPr algn="ctr"/>
                      <a:endParaRPr lang="en-US" sz="3600" dirty="0"/>
                    </a:p>
                  </a:txBody>
                  <a:tcPr>
                    <a:lnT w="12700" cap="flat" cmpd="sng" algn="ctr">
                      <a:solidFill>
                        <a:schemeClr val="tx1"/>
                      </a:solidFill>
                      <a:prstDash val="solid"/>
                      <a:round/>
                      <a:headEnd type="none" w="med" len="med"/>
                      <a:tailEnd type="none" w="med" len="med"/>
                    </a:lnT>
                  </a:tcPr>
                </a:tc>
                <a:tc>
                  <a:txBody>
                    <a:bodyPr/>
                    <a:lstStyle/>
                    <a:p>
                      <a:pPr algn="ctr"/>
                      <a:r>
                        <a:rPr lang="en-US" sz="3600" dirty="0"/>
                        <a:t>Reference Group</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46902875"/>
                  </a:ext>
                </a:extLst>
              </a:tr>
              <a:tr h="575275">
                <a:tc>
                  <a:txBody>
                    <a:bodyPr/>
                    <a:lstStyle/>
                    <a:p>
                      <a:pPr algn="ctr"/>
                      <a:r>
                        <a:rPr lang="en-US" sz="3600" dirty="0"/>
                        <a:t>Black</a:t>
                      </a:r>
                    </a:p>
                  </a:txBody>
                  <a:tcPr/>
                </a:tc>
                <a:tc>
                  <a:txBody>
                    <a:bodyPr/>
                    <a:lstStyle/>
                    <a:p>
                      <a:pPr algn="ctr"/>
                      <a:endParaRPr lang="en-US" sz="3600" dirty="0"/>
                    </a:p>
                  </a:txBody>
                  <a:tcPr/>
                </a:tc>
                <a:tc>
                  <a:txBody>
                    <a:bodyPr/>
                    <a:lstStyle/>
                    <a:p>
                      <a:pPr algn="ctr"/>
                      <a:r>
                        <a:rPr lang="en-US" sz="3600" b="1" dirty="0"/>
                        <a:t>-0.08 (0.001)</a:t>
                      </a:r>
                    </a:p>
                  </a:txBody>
                  <a:tcPr/>
                </a:tc>
                <a:extLst>
                  <a:ext uri="{0D108BD9-81ED-4DB2-BD59-A6C34878D82A}">
                    <a16:rowId xmlns:a16="http://schemas.microsoft.com/office/drawing/2014/main" val="3671309033"/>
                  </a:ext>
                </a:extLst>
              </a:tr>
              <a:tr h="575275">
                <a:tc>
                  <a:txBody>
                    <a:bodyPr/>
                    <a:lstStyle/>
                    <a:p>
                      <a:pPr algn="ctr"/>
                      <a:r>
                        <a:rPr lang="en-US" sz="3600" dirty="0"/>
                        <a:t>Other race</a:t>
                      </a:r>
                    </a:p>
                  </a:txBody>
                  <a:tcPr>
                    <a:lnB w="12700" cap="flat" cmpd="sng" algn="ctr">
                      <a:solidFill>
                        <a:schemeClr val="tx1"/>
                      </a:solidFill>
                      <a:prstDash val="solid"/>
                      <a:round/>
                      <a:headEnd type="none" w="med" len="med"/>
                      <a:tailEnd type="none" w="med" len="med"/>
                    </a:lnB>
                  </a:tcPr>
                </a:tc>
                <a:tc>
                  <a:txBody>
                    <a:bodyPr/>
                    <a:lstStyle/>
                    <a:p>
                      <a:pPr algn="ctr"/>
                      <a:endParaRPr lang="en-US" sz="3600" dirty="0"/>
                    </a:p>
                  </a:txBody>
                  <a:tcPr>
                    <a:lnB w="12700" cap="flat" cmpd="sng" algn="ctr">
                      <a:solidFill>
                        <a:schemeClr val="tx1"/>
                      </a:solidFill>
                      <a:prstDash val="solid"/>
                      <a:round/>
                      <a:headEnd type="none" w="med" len="med"/>
                      <a:tailEnd type="none" w="med" len="med"/>
                    </a:lnB>
                  </a:tcPr>
                </a:tc>
                <a:tc>
                  <a:txBody>
                    <a:bodyPr/>
                    <a:lstStyle/>
                    <a:p>
                      <a:pPr algn="ctr"/>
                      <a:r>
                        <a:rPr lang="en-US" sz="3600" b="0" dirty="0"/>
                        <a:t>-0.04</a:t>
                      </a:r>
                      <a:r>
                        <a:rPr lang="en-US" sz="3600" b="0" baseline="0" dirty="0"/>
                        <a:t> (0.35)</a:t>
                      </a:r>
                      <a:endParaRPr lang="en-US" sz="3600" b="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0394642"/>
                  </a:ext>
                </a:extLst>
              </a:tr>
              <a:tr h="575275">
                <a:tc>
                  <a:txBody>
                    <a:bodyPr/>
                    <a:lstStyle/>
                    <a:p>
                      <a:pPr algn="ctr"/>
                      <a:r>
                        <a:rPr lang="en-US" sz="3600" dirty="0"/>
                        <a:t>Most Sig. D</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3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a:t>0.02 (0.26)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13738"/>
                  </a:ext>
                </a:extLst>
              </a:tr>
              <a:tr h="575275">
                <a:tc>
                  <a:txBody>
                    <a:bodyPr/>
                    <a:lstStyle/>
                    <a:p>
                      <a:pPr algn="ctr"/>
                      <a:r>
                        <a:rPr lang="en-US" sz="3600" dirty="0"/>
                        <a:t>Sensory</a:t>
                      </a:r>
                    </a:p>
                  </a:txBody>
                  <a:tcPr>
                    <a:lnT w="12700" cap="flat" cmpd="sng" algn="ctr">
                      <a:solidFill>
                        <a:schemeClr val="tx1"/>
                      </a:solidFill>
                      <a:prstDash val="solid"/>
                      <a:round/>
                      <a:headEnd type="none" w="med" len="med"/>
                      <a:tailEnd type="none" w="med" len="med"/>
                    </a:lnT>
                  </a:tcPr>
                </a:tc>
                <a:tc>
                  <a:txBody>
                    <a:bodyPr/>
                    <a:lstStyle/>
                    <a:p>
                      <a:pPr algn="ctr"/>
                      <a:endParaRPr lang="en-US" sz="3600"/>
                    </a:p>
                  </a:txBody>
                  <a:tcPr>
                    <a:lnT w="12700" cap="flat" cmpd="sng" algn="ctr">
                      <a:solidFill>
                        <a:schemeClr val="tx1"/>
                      </a:solidFill>
                      <a:prstDash val="solid"/>
                      <a:round/>
                      <a:headEnd type="none" w="med" len="med"/>
                      <a:tailEnd type="none" w="med" len="med"/>
                    </a:lnT>
                  </a:tcPr>
                </a:tc>
                <a:tc>
                  <a:txBody>
                    <a:bodyPr/>
                    <a:lstStyle/>
                    <a:p>
                      <a:pPr algn="ctr"/>
                      <a:r>
                        <a:rPr lang="en-US" sz="3600" dirty="0"/>
                        <a:t>0.04 (0.39)</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72629"/>
                  </a:ext>
                </a:extLst>
              </a:tr>
              <a:tr h="575275">
                <a:tc>
                  <a:txBody>
                    <a:bodyPr/>
                    <a:lstStyle/>
                    <a:p>
                      <a:pPr algn="ctr"/>
                      <a:r>
                        <a:rPr lang="en-US" sz="3600" dirty="0"/>
                        <a:t>Physical</a:t>
                      </a:r>
                    </a:p>
                  </a:txBody>
                  <a:tcPr/>
                </a:tc>
                <a:tc>
                  <a:txBody>
                    <a:bodyPr/>
                    <a:lstStyle/>
                    <a:p>
                      <a:pPr algn="ctr"/>
                      <a:endParaRPr lang="en-US" sz="3600" dirty="0"/>
                    </a:p>
                  </a:txBody>
                  <a:tcPr/>
                </a:tc>
                <a:tc>
                  <a:txBody>
                    <a:bodyPr/>
                    <a:lstStyle/>
                    <a:p>
                      <a:pPr algn="ctr"/>
                      <a:r>
                        <a:rPr lang="en-US" sz="3600" b="1" dirty="0"/>
                        <a:t>-0.10</a:t>
                      </a:r>
                      <a:r>
                        <a:rPr lang="en-US" sz="3600" b="1" baseline="0" dirty="0"/>
                        <a:t> (0.01)</a:t>
                      </a:r>
                      <a:endParaRPr lang="en-US" sz="3600" b="1" dirty="0"/>
                    </a:p>
                  </a:txBody>
                  <a:tcPr/>
                </a:tc>
                <a:extLst>
                  <a:ext uri="{0D108BD9-81ED-4DB2-BD59-A6C34878D82A}">
                    <a16:rowId xmlns:a16="http://schemas.microsoft.com/office/drawing/2014/main" val="3967133303"/>
                  </a:ext>
                </a:extLst>
              </a:tr>
              <a:tr h="575275">
                <a:tc>
                  <a:txBody>
                    <a:bodyPr/>
                    <a:lstStyle/>
                    <a:p>
                      <a:pPr algn="ctr"/>
                      <a:r>
                        <a:rPr lang="en-US" sz="3600" dirty="0"/>
                        <a:t>Cognitive</a:t>
                      </a:r>
                    </a:p>
                  </a:txBody>
                  <a:tcPr/>
                </a:tc>
                <a:tc>
                  <a:txBody>
                    <a:bodyPr/>
                    <a:lstStyle/>
                    <a:p>
                      <a:pPr algn="ctr"/>
                      <a:endParaRPr lang="en-US" sz="3600" dirty="0"/>
                    </a:p>
                  </a:txBody>
                  <a:tcPr/>
                </a:tc>
                <a:tc>
                  <a:txBody>
                    <a:bodyPr/>
                    <a:lstStyle/>
                    <a:p>
                      <a:pPr algn="ctr"/>
                      <a:r>
                        <a:rPr lang="en-US" sz="3600" dirty="0"/>
                        <a:t>Reference Group</a:t>
                      </a:r>
                    </a:p>
                  </a:txBody>
                  <a:tcPr/>
                </a:tc>
                <a:extLst>
                  <a:ext uri="{0D108BD9-81ED-4DB2-BD59-A6C34878D82A}">
                    <a16:rowId xmlns:a16="http://schemas.microsoft.com/office/drawing/2014/main" val="2579320844"/>
                  </a:ext>
                </a:extLst>
              </a:tr>
              <a:tr h="575275">
                <a:tc>
                  <a:txBody>
                    <a:bodyPr/>
                    <a:lstStyle/>
                    <a:p>
                      <a:pPr algn="ctr"/>
                      <a:r>
                        <a:rPr lang="en-US" sz="3600" dirty="0"/>
                        <a:t>Psychosocial</a:t>
                      </a:r>
                    </a:p>
                  </a:txBody>
                  <a:tcPr/>
                </a:tc>
                <a:tc>
                  <a:txBody>
                    <a:bodyPr/>
                    <a:lstStyle/>
                    <a:p>
                      <a:pPr algn="ctr"/>
                      <a:endParaRPr lang="en-US" sz="3600"/>
                    </a:p>
                  </a:txBody>
                  <a:tcPr/>
                </a:tc>
                <a:tc>
                  <a:txBody>
                    <a:bodyPr/>
                    <a:lstStyle/>
                    <a:p>
                      <a:pPr algn="ctr"/>
                      <a:r>
                        <a:rPr lang="en-US" sz="3600" b="1" dirty="0"/>
                        <a:t>-0.05</a:t>
                      </a:r>
                      <a:r>
                        <a:rPr lang="en-US" sz="3600" b="1" baseline="0" dirty="0"/>
                        <a:t> (0.03)</a:t>
                      </a:r>
                      <a:endParaRPr lang="en-US" sz="3600" b="1" dirty="0"/>
                    </a:p>
                  </a:txBody>
                  <a:tcPr/>
                </a:tc>
                <a:extLst>
                  <a:ext uri="{0D108BD9-81ED-4DB2-BD59-A6C34878D82A}">
                    <a16:rowId xmlns:a16="http://schemas.microsoft.com/office/drawing/2014/main" val="1790089558"/>
                  </a:ext>
                </a:extLst>
              </a:tr>
              <a:tr h="575275">
                <a:tc>
                  <a:txBody>
                    <a:bodyPr/>
                    <a:lstStyle/>
                    <a:p>
                      <a:pPr algn="ctr"/>
                      <a:r>
                        <a:rPr lang="en-US" sz="3600" dirty="0"/>
                        <a:t>Other Mental</a:t>
                      </a:r>
                    </a:p>
                  </a:txBody>
                  <a:tcPr>
                    <a:lnB w="12700" cap="flat" cmpd="sng" algn="ctr">
                      <a:solidFill>
                        <a:schemeClr val="tx1"/>
                      </a:solidFill>
                      <a:prstDash val="solid"/>
                      <a:round/>
                      <a:headEnd type="none" w="med" len="med"/>
                      <a:tailEnd type="none" w="med" len="med"/>
                    </a:lnB>
                  </a:tcPr>
                </a:tc>
                <a:tc>
                  <a:txBody>
                    <a:bodyPr/>
                    <a:lstStyle/>
                    <a:p>
                      <a:pPr algn="ctr"/>
                      <a:endParaRPr lang="en-US" sz="3600" dirty="0"/>
                    </a:p>
                  </a:txBody>
                  <a:tcPr>
                    <a:lnB w="12700" cap="flat" cmpd="sng" algn="ctr">
                      <a:solidFill>
                        <a:schemeClr val="tx1"/>
                      </a:solidFill>
                      <a:prstDash val="solid"/>
                      <a:round/>
                      <a:headEnd type="none" w="med" len="med"/>
                      <a:tailEnd type="none" w="med" len="med"/>
                    </a:lnB>
                  </a:tcPr>
                </a:tc>
                <a:tc>
                  <a:txBody>
                    <a:bodyPr/>
                    <a:lstStyle/>
                    <a:p>
                      <a:pPr algn="ctr"/>
                      <a:r>
                        <a:rPr lang="en-US" sz="3600" dirty="0"/>
                        <a:t>-0.07 (0.11)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0608345"/>
                  </a:ext>
                </a:extLst>
              </a:tr>
              <a:tr h="575275">
                <a:tc>
                  <a:txBody>
                    <a:bodyPr/>
                    <a:lstStyle/>
                    <a:p>
                      <a:pPr algn="ctr"/>
                      <a:r>
                        <a:rPr lang="en-US" sz="3600" dirty="0"/>
                        <a:t>Adj.</a:t>
                      </a:r>
                      <a:r>
                        <a:rPr lang="en-US" sz="3600" baseline="0" dirty="0"/>
                        <a:t> </a:t>
                      </a:r>
                      <a:r>
                        <a:rPr lang="en-US" sz="3600" dirty="0"/>
                        <a:t>R</a:t>
                      </a:r>
                      <a:r>
                        <a:rPr lang="en-US" sz="3600" baseline="30000" dirty="0"/>
                        <a:t>2</a:t>
                      </a:r>
                      <a:endParaRPr lang="en-US" sz="3600" dirty="0"/>
                    </a:p>
                  </a:txBody>
                  <a:tcPr>
                    <a:lnT w="12700" cap="flat" cmpd="sng" algn="ctr">
                      <a:solidFill>
                        <a:schemeClr val="tx1"/>
                      </a:solidFill>
                      <a:prstDash val="solid"/>
                      <a:round/>
                      <a:headEnd type="none" w="med" len="med"/>
                      <a:tailEnd type="none" w="med" len="med"/>
                    </a:lnT>
                  </a:tcPr>
                </a:tc>
                <a:tc>
                  <a:txBody>
                    <a:bodyPr/>
                    <a:lstStyle/>
                    <a:p>
                      <a:pPr algn="ctr"/>
                      <a:r>
                        <a:rPr lang="en-US" sz="3600" dirty="0"/>
                        <a:t>0.005</a:t>
                      </a:r>
                    </a:p>
                  </a:txBody>
                  <a:tcPr>
                    <a:lnT w="12700" cap="flat" cmpd="sng" algn="ctr">
                      <a:solidFill>
                        <a:schemeClr val="tx1"/>
                      </a:solidFill>
                      <a:prstDash val="solid"/>
                      <a:round/>
                      <a:headEnd type="none" w="med" len="med"/>
                      <a:tailEnd type="none" w="med" len="med"/>
                    </a:lnT>
                  </a:tcPr>
                </a:tc>
                <a:tc>
                  <a:txBody>
                    <a:bodyPr/>
                    <a:lstStyle/>
                    <a:p>
                      <a:pPr algn="ctr"/>
                      <a:r>
                        <a:rPr lang="en-US" sz="3600" dirty="0"/>
                        <a:t>0.02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50481556"/>
                  </a:ext>
                </a:extLst>
              </a:tr>
            </a:tbl>
          </a:graphicData>
        </a:graphic>
      </p:graphicFrame>
    </p:spTree>
    <p:extLst>
      <p:ext uri="{BB962C8B-B14F-4D97-AF65-F5344CB8AC3E}">
        <p14:creationId xmlns:p14="http://schemas.microsoft.com/office/powerpoint/2010/main" val="41415687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TotalTime>
  <Words>455</Words>
  <Application>Microsoft Office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The Impact of Early Work Experience on VR Outcomes</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Clause, Chris</dc:creator>
  <cp:lastModifiedBy>Clause, Chris</cp:lastModifiedBy>
  <cp:revision>51</cp:revision>
  <dcterms:created xsi:type="dcterms:W3CDTF">2019-07-26T14:45:51Z</dcterms:created>
  <dcterms:modified xsi:type="dcterms:W3CDTF">2019-08-15T14:22:48Z</dcterms:modified>
</cp:coreProperties>
</file>