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
  </p:notesMasterIdLst>
  <p:sldIdLst>
    <p:sldId id="257" r:id="rId2"/>
  </p:sldIdLst>
  <p:sldSz cx="43891200" cy="32918400"/>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2298700" indent="-1841500" algn="l" rtl="0" fontAlgn="base">
      <a:spcBef>
        <a:spcPct val="0"/>
      </a:spcBef>
      <a:spcAft>
        <a:spcPct val="0"/>
      </a:spcAft>
      <a:defRPr kern="1200">
        <a:solidFill>
          <a:schemeClr val="tx1"/>
        </a:solidFill>
        <a:latin typeface="Arial" charset="0"/>
        <a:ea typeface="+mn-ea"/>
        <a:cs typeface="Arial" charset="0"/>
      </a:defRPr>
    </a:lvl2pPr>
    <a:lvl3pPr marL="4597400" indent="-3683000" algn="l" rtl="0" fontAlgn="base">
      <a:spcBef>
        <a:spcPct val="0"/>
      </a:spcBef>
      <a:spcAft>
        <a:spcPct val="0"/>
      </a:spcAft>
      <a:defRPr kern="1200">
        <a:solidFill>
          <a:schemeClr val="tx1"/>
        </a:solidFill>
        <a:latin typeface="Arial" charset="0"/>
        <a:ea typeface="+mn-ea"/>
        <a:cs typeface="Arial" charset="0"/>
      </a:defRPr>
    </a:lvl3pPr>
    <a:lvl4pPr marL="6896100" indent="-5524500" algn="l" rtl="0" fontAlgn="base">
      <a:spcBef>
        <a:spcPct val="0"/>
      </a:spcBef>
      <a:spcAft>
        <a:spcPct val="0"/>
      </a:spcAft>
      <a:defRPr kern="1200">
        <a:solidFill>
          <a:schemeClr val="tx1"/>
        </a:solidFill>
        <a:latin typeface="Arial" charset="0"/>
        <a:ea typeface="+mn-ea"/>
        <a:cs typeface="Arial" charset="0"/>
      </a:defRPr>
    </a:lvl4pPr>
    <a:lvl5pPr marL="9194800" indent="-73660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9983" userDrawn="1">
          <p15:clr>
            <a:srgbClr val="A4A3A4"/>
          </p15:clr>
        </p15:guide>
        <p15:guide id="2" pos="266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 Sukyeong" initials="PS" lastIdx="2" clrIdx="0">
    <p:extLst>
      <p:ext uri="{19B8F6BF-5375-455C-9EA6-DF929625EA0E}">
        <p15:presenceInfo xmlns:p15="http://schemas.microsoft.com/office/powerpoint/2012/main" userId="S::supi@msu.edu::5bf83fa4-86de-4f92-b60d-4eca3804de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CCFF"/>
    <a:srgbClr val="006600"/>
    <a:srgbClr val="746B93"/>
    <a:srgbClr val="BBFBFD"/>
    <a:srgbClr val="8CDCA1"/>
    <a:srgbClr val="A568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471" autoAdjust="0"/>
    <p:restoredTop sz="94059" autoAdjust="0"/>
  </p:normalViewPr>
  <p:slideViewPr>
    <p:cSldViewPr snapToGrid="0">
      <p:cViewPr>
        <p:scale>
          <a:sx n="30" d="100"/>
          <a:sy n="30" d="100"/>
        </p:scale>
        <p:origin x="3180" y="342"/>
      </p:cViewPr>
      <p:guideLst>
        <p:guide orient="horz" pos="19983"/>
        <p:guide pos="26672"/>
      </p:guideLst>
    </p:cSldViewPr>
  </p:slideViewPr>
  <p:outlineViewPr>
    <p:cViewPr>
      <p:scale>
        <a:sx n="33" d="100"/>
        <a:sy n="33" d="100"/>
      </p:scale>
      <p:origin x="0" y="0"/>
    </p:cViewPr>
  </p:outlineViewPr>
  <p:notesTextViewPr>
    <p:cViewPr>
      <p:scale>
        <a:sx n="100" d="100"/>
        <a:sy n="100" d="100"/>
      </p:scale>
      <p:origin x="0" y="0"/>
    </p:cViewPr>
  </p:notesText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649" cy="464839"/>
          </a:xfrm>
          <a:prstGeom prst="rect">
            <a:avLst/>
          </a:prstGeom>
        </p:spPr>
        <p:txBody>
          <a:bodyPr vert="horz" lIns="88276" tIns="44138" rIns="88276" bIns="44138" rtlCol="0"/>
          <a:lstStyle>
            <a:lvl1pPr algn="l">
              <a:defRPr sz="1200"/>
            </a:lvl1pPr>
          </a:lstStyle>
          <a:p>
            <a:endParaRPr lang="en-US"/>
          </a:p>
        </p:txBody>
      </p:sp>
      <p:sp>
        <p:nvSpPr>
          <p:cNvPr id="3" name="Date Placeholder 2"/>
          <p:cNvSpPr>
            <a:spLocks noGrp="1"/>
          </p:cNvSpPr>
          <p:nvPr>
            <p:ph type="dt" idx="1"/>
          </p:nvPr>
        </p:nvSpPr>
        <p:spPr>
          <a:xfrm>
            <a:off x="3977928" y="1"/>
            <a:ext cx="3043649" cy="464839"/>
          </a:xfrm>
          <a:prstGeom prst="rect">
            <a:avLst/>
          </a:prstGeom>
        </p:spPr>
        <p:txBody>
          <a:bodyPr vert="horz" lIns="88276" tIns="44138" rIns="88276" bIns="44138" rtlCol="0"/>
          <a:lstStyle>
            <a:lvl1pPr algn="r">
              <a:defRPr sz="1200"/>
            </a:lvl1pPr>
          </a:lstStyle>
          <a:p>
            <a:fld id="{9D86B9FF-9AC8-4BED-B732-06D5AC893BF2}" type="datetimeFigureOut">
              <a:rPr lang="en-US" smtClean="0"/>
              <a:pPr/>
              <a:t>08/22/2019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88276" tIns="44138" rIns="88276" bIns="44138" rtlCol="0" anchor="ctr"/>
          <a:lstStyle/>
          <a:p>
            <a:endParaRPr lang="en-US"/>
          </a:p>
        </p:txBody>
      </p:sp>
      <p:sp>
        <p:nvSpPr>
          <p:cNvPr id="5" name="Notes Placeholder 4"/>
          <p:cNvSpPr>
            <a:spLocks noGrp="1"/>
          </p:cNvSpPr>
          <p:nvPr>
            <p:ph type="body" sz="quarter" idx="3"/>
          </p:nvPr>
        </p:nvSpPr>
        <p:spPr>
          <a:xfrm>
            <a:off x="702616" y="4422131"/>
            <a:ext cx="5617870" cy="4188171"/>
          </a:xfrm>
          <a:prstGeom prst="rect">
            <a:avLst/>
          </a:prstGeom>
        </p:spPr>
        <p:txBody>
          <a:bodyPr vert="horz" lIns="88276" tIns="44138" rIns="88276" bIns="4413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723"/>
            <a:ext cx="3043649" cy="464839"/>
          </a:xfrm>
          <a:prstGeom prst="rect">
            <a:avLst/>
          </a:prstGeom>
        </p:spPr>
        <p:txBody>
          <a:bodyPr vert="horz" lIns="88276" tIns="44138" rIns="88276" bIns="44138" rtlCol="0" anchor="b"/>
          <a:lstStyle>
            <a:lvl1pPr algn="l">
              <a:defRPr sz="1200"/>
            </a:lvl1pPr>
          </a:lstStyle>
          <a:p>
            <a:endParaRPr lang="en-US"/>
          </a:p>
        </p:txBody>
      </p:sp>
      <p:sp>
        <p:nvSpPr>
          <p:cNvPr id="7" name="Slide Number Placeholder 6"/>
          <p:cNvSpPr>
            <a:spLocks noGrp="1"/>
          </p:cNvSpPr>
          <p:nvPr>
            <p:ph type="sldNum" sz="quarter" idx="5"/>
          </p:nvPr>
        </p:nvSpPr>
        <p:spPr>
          <a:xfrm>
            <a:off x="3977928" y="8842723"/>
            <a:ext cx="3043649" cy="464839"/>
          </a:xfrm>
          <a:prstGeom prst="rect">
            <a:avLst/>
          </a:prstGeom>
        </p:spPr>
        <p:txBody>
          <a:bodyPr vert="horz" lIns="88276" tIns="44138" rIns="88276" bIns="44138" rtlCol="0" anchor="b"/>
          <a:lstStyle>
            <a:lvl1pPr algn="r">
              <a:defRPr sz="1200"/>
            </a:lvl1pPr>
          </a:lstStyle>
          <a:p>
            <a:fld id="{272C71A0-32CF-4B10-87DA-2054A0C52204}" type="slidenum">
              <a:rPr lang="en-US" smtClean="0"/>
              <a:pPr/>
              <a:t>‹#›</a:t>
            </a:fld>
            <a:endParaRPr lang="en-US"/>
          </a:p>
        </p:txBody>
      </p:sp>
    </p:spTree>
    <p:extLst>
      <p:ext uri="{BB962C8B-B14F-4D97-AF65-F5344CB8AC3E}">
        <p14:creationId xmlns:p14="http://schemas.microsoft.com/office/powerpoint/2010/main" val="2648398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2C71A0-32CF-4B10-87DA-2054A0C52204}" type="slidenum">
              <a:rPr lang="en-US" smtClean="0"/>
              <a:pPr/>
              <a:t>1</a:t>
            </a:fld>
            <a:endParaRPr lang="en-US"/>
          </a:p>
        </p:txBody>
      </p:sp>
    </p:spTree>
    <p:extLst>
      <p:ext uri="{BB962C8B-B14F-4D97-AF65-F5344CB8AC3E}">
        <p14:creationId xmlns:p14="http://schemas.microsoft.com/office/powerpoint/2010/main" val="3298955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7"/>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397432" indent="0" algn="ctr">
              <a:buNone/>
              <a:defRPr>
                <a:solidFill>
                  <a:schemeClr val="tx1">
                    <a:tint val="75000"/>
                  </a:schemeClr>
                </a:solidFill>
              </a:defRPr>
            </a:lvl2pPr>
            <a:lvl3pPr marL="4794870" indent="0" algn="ctr">
              <a:buNone/>
              <a:defRPr>
                <a:solidFill>
                  <a:schemeClr val="tx1">
                    <a:tint val="75000"/>
                  </a:schemeClr>
                </a:solidFill>
              </a:defRPr>
            </a:lvl3pPr>
            <a:lvl4pPr marL="7192307" indent="0" algn="ctr">
              <a:buNone/>
              <a:defRPr>
                <a:solidFill>
                  <a:schemeClr val="tx1">
                    <a:tint val="75000"/>
                  </a:schemeClr>
                </a:solidFill>
              </a:defRPr>
            </a:lvl4pPr>
            <a:lvl5pPr marL="9589740" indent="0" algn="ctr">
              <a:buNone/>
              <a:defRPr>
                <a:solidFill>
                  <a:schemeClr val="tx1">
                    <a:tint val="75000"/>
                  </a:schemeClr>
                </a:solidFill>
              </a:defRPr>
            </a:lvl5pPr>
            <a:lvl6pPr marL="11987172" indent="0" algn="ctr">
              <a:buNone/>
              <a:defRPr>
                <a:solidFill>
                  <a:schemeClr val="tx1">
                    <a:tint val="75000"/>
                  </a:schemeClr>
                </a:solidFill>
              </a:defRPr>
            </a:lvl6pPr>
            <a:lvl7pPr marL="14384610" indent="0" algn="ctr">
              <a:buNone/>
              <a:defRPr>
                <a:solidFill>
                  <a:schemeClr val="tx1">
                    <a:tint val="75000"/>
                  </a:schemeClr>
                </a:solidFill>
              </a:defRPr>
            </a:lvl7pPr>
            <a:lvl8pPr marL="16782042" indent="0" algn="ctr">
              <a:buNone/>
              <a:defRPr>
                <a:solidFill>
                  <a:schemeClr val="tx1">
                    <a:tint val="75000"/>
                  </a:schemeClr>
                </a:solidFill>
              </a:defRPr>
            </a:lvl8pPr>
            <a:lvl9pPr marL="19179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B08F6315-380C-459D-853F-2069E8D0F84A}" type="datetimeFigureOut">
              <a:rPr lang="en-US" smtClean="0"/>
              <a:pPr>
                <a:defRPr/>
              </a:pPr>
              <a:t>08/22/2019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7BBB0D6-A02E-49E9-AA62-7A9473DED93D}" type="slidenum">
              <a:rPr lang="en-US" smtClean="0"/>
              <a:pPr>
                <a:defRPr/>
              </a:pPr>
              <a:t>‹#›</a:t>
            </a:fld>
            <a:endParaRPr lang="en-US"/>
          </a:p>
        </p:txBody>
      </p:sp>
    </p:spTree>
    <p:extLst>
      <p:ext uri="{BB962C8B-B14F-4D97-AF65-F5344CB8AC3E}">
        <p14:creationId xmlns:p14="http://schemas.microsoft.com/office/powerpoint/2010/main" val="4266986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06C84264-5ABA-4073-85C1-9D308BC51ED0}" type="datetimeFigureOut">
              <a:rPr lang="en-US" smtClean="0"/>
              <a:pPr>
                <a:defRPr/>
              </a:pPr>
              <a:t>08/22/2019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286C63-727B-4ACA-ABCD-65FE6AE2DE1B}" type="slidenum">
              <a:rPr lang="en-US" smtClean="0"/>
              <a:pPr>
                <a:defRPr/>
              </a:pPr>
              <a:t>‹#›</a:t>
            </a:fld>
            <a:endParaRPr lang="en-US"/>
          </a:p>
        </p:txBody>
      </p:sp>
    </p:spTree>
    <p:extLst>
      <p:ext uri="{BB962C8B-B14F-4D97-AF65-F5344CB8AC3E}">
        <p14:creationId xmlns:p14="http://schemas.microsoft.com/office/powerpoint/2010/main" val="367866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6380201" y="7383796"/>
            <a:ext cx="45422823" cy="1572844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6505" y="7383796"/>
            <a:ext cx="135552177" cy="1572844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6088F05-F867-485B-A86F-3B1A85FAA7C3}" type="datetimeFigureOut">
              <a:rPr lang="en-US" smtClean="0"/>
              <a:pPr>
                <a:defRPr/>
              </a:pPr>
              <a:t>08/22/2019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8194CE5-69EE-4403-92C4-290BB7DF0839}" type="slidenum">
              <a:rPr lang="en-US" smtClean="0"/>
              <a:pPr>
                <a:defRPr/>
              </a:pPr>
              <a:t>‹#›</a:t>
            </a:fld>
            <a:endParaRPr lang="en-US"/>
          </a:p>
        </p:txBody>
      </p:sp>
    </p:spTree>
    <p:extLst>
      <p:ext uri="{BB962C8B-B14F-4D97-AF65-F5344CB8AC3E}">
        <p14:creationId xmlns:p14="http://schemas.microsoft.com/office/powerpoint/2010/main" val="6111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EAB2682-0E77-44D8-8704-395435223760}" type="datetimeFigureOut">
              <a:rPr lang="en-US" smtClean="0"/>
              <a:pPr>
                <a:defRPr/>
              </a:pPr>
              <a:t>08/22/2019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CB36C9-AA94-436B-B6CC-5350AB288317}" type="slidenum">
              <a:rPr lang="en-US" smtClean="0"/>
              <a:pPr>
                <a:defRPr/>
              </a:pPr>
              <a:t>‹#›</a:t>
            </a:fld>
            <a:endParaRPr lang="en-US"/>
          </a:p>
        </p:txBody>
      </p:sp>
    </p:spTree>
    <p:extLst>
      <p:ext uri="{BB962C8B-B14F-4D97-AF65-F5344CB8AC3E}">
        <p14:creationId xmlns:p14="http://schemas.microsoft.com/office/powerpoint/2010/main" val="202520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7"/>
            <a:ext cx="37307520" cy="6537960"/>
          </a:xfrm>
        </p:spPr>
        <p:txBody>
          <a:bodyPr anchor="t"/>
          <a:lstStyle>
            <a:lvl1pPr algn="l">
              <a:defRPr sz="20974" b="1" cap="all"/>
            </a:lvl1pPr>
          </a:lstStyle>
          <a:p>
            <a:r>
              <a:rPr lang="en-US"/>
              <a:t>Click to edit Master title style</a:t>
            </a:r>
          </a:p>
        </p:txBody>
      </p:sp>
      <p:sp>
        <p:nvSpPr>
          <p:cNvPr id="3" name="Text Placeholder 2"/>
          <p:cNvSpPr>
            <a:spLocks noGrp="1"/>
          </p:cNvSpPr>
          <p:nvPr>
            <p:ph type="body" idx="1"/>
          </p:nvPr>
        </p:nvSpPr>
        <p:spPr>
          <a:xfrm>
            <a:off x="3467103" y="13952236"/>
            <a:ext cx="37307520" cy="7200897"/>
          </a:xfrm>
        </p:spPr>
        <p:txBody>
          <a:bodyPr anchor="b"/>
          <a:lstStyle>
            <a:lvl1pPr marL="0" indent="0">
              <a:buNone/>
              <a:defRPr sz="10539">
                <a:solidFill>
                  <a:schemeClr val="tx1">
                    <a:tint val="75000"/>
                  </a:schemeClr>
                </a:solidFill>
              </a:defRPr>
            </a:lvl1pPr>
            <a:lvl2pPr marL="2397432" indent="0">
              <a:buNone/>
              <a:defRPr sz="9496">
                <a:solidFill>
                  <a:schemeClr val="tx1">
                    <a:tint val="75000"/>
                  </a:schemeClr>
                </a:solidFill>
              </a:defRPr>
            </a:lvl2pPr>
            <a:lvl3pPr marL="4794870" indent="0">
              <a:buNone/>
              <a:defRPr sz="8348">
                <a:solidFill>
                  <a:schemeClr val="tx1">
                    <a:tint val="75000"/>
                  </a:schemeClr>
                </a:solidFill>
              </a:defRPr>
            </a:lvl3pPr>
            <a:lvl4pPr marL="7192307" indent="0">
              <a:buNone/>
              <a:defRPr sz="7305">
                <a:solidFill>
                  <a:schemeClr val="tx1">
                    <a:tint val="75000"/>
                  </a:schemeClr>
                </a:solidFill>
              </a:defRPr>
            </a:lvl4pPr>
            <a:lvl5pPr marL="9589740" indent="0">
              <a:buNone/>
              <a:defRPr sz="7305">
                <a:solidFill>
                  <a:schemeClr val="tx1">
                    <a:tint val="75000"/>
                  </a:schemeClr>
                </a:solidFill>
              </a:defRPr>
            </a:lvl5pPr>
            <a:lvl6pPr marL="11987172" indent="0">
              <a:buNone/>
              <a:defRPr sz="7305">
                <a:solidFill>
                  <a:schemeClr val="tx1">
                    <a:tint val="75000"/>
                  </a:schemeClr>
                </a:solidFill>
              </a:defRPr>
            </a:lvl6pPr>
            <a:lvl7pPr marL="14384610" indent="0">
              <a:buNone/>
              <a:defRPr sz="7305">
                <a:solidFill>
                  <a:schemeClr val="tx1">
                    <a:tint val="75000"/>
                  </a:schemeClr>
                </a:solidFill>
              </a:defRPr>
            </a:lvl7pPr>
            <a:lvl8pPr marL="16782042" indent="0">
              <a:buNone/>
              <a:defRPr sz="7305">
                <a:solidFill>
                  <a:schemeClr val="tx1">
                    <a:tint val="75000"/>
                  </a:schemeClr>
                </a:solidFill>
              </a:defRPr>
            </a:lvl8pPr>
            <a:lvl9pPr marL="19179480" indent="0">
              <a:buNone/>
              <a:defRPr sz="730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9F31251-5FE9-43A7-8309-C2D2D60291FF}" type="datetimeFigureOut">
              <a:rPr lang="en-US" smtClean="0"/>
              <a:pPr>
                <a:defRPr/>
              </a:pPr>
              <a:t>08/22/2019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CE69F1-9E17-4C23-8821-D7F7BA1A222C}" type="slidenum">
              <a:rPr lang="en-US" smtClean="0"/>
              <a:pPr>
                <a:defRPr/>
              </a:pPr>
              <a:t>‹#›</a:t>
            </a:fld>
            <a:endParaRPr lang="en-US"/>
          </a:p>
        </p:txBody>
      </p:sp>
    </p:spTree>
    <p:extLst>
      <p:ext uri="{BB962C8B-B14F-4D97-AF65-F5344CB8AC3E}">
        <p14:creationId xmlns:p14="http://schemas.microsoft.com/office/powerpoint/2010/main" val="38154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096504" y="43014916"/>
            <a:ext cx="90487497" cy="121653297"/>
          </a:xfrm>
        </p:spPr>
        <p:txBody>
          <a:bodyPr/>
          <a:lstStyle>
            <a:lvl1pPr>
              <a:defRPr sz="14713"/>
            </a:lvl1pPr>
            <a:lvl2pPr>
              <a:defRPr sz="12626"/>
            </a:lvl2pPr>
            <a:lvl3pPr>
              <a:defRPr sz="10539"/>
            </a:lvl3pPr>
            <a:lvl4pPr>
              <a:defRPr sz="9496"/>
            </a:lvl4pPr>
            <a:lvl5pPr>
              <a:defRPr sz="9496"/>
            </a:lvl5pPr>
            <a:lvl6pPr>
              <a:defRPr sz="9496"/>
            </a:lvl6pPr>
            <a:lvl7pPr>
              <a:defRPr sz="9496"/>
            </a:lvl7pPr>
            <a:lvl8pPr>
              <a:defRPr sz="9496"/>
            </a:lvl8pPr>
            <a:lvl9pPr>
              <a:defRPr sz="9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1315522" y="43014916"/>
            <a:ext cx="90487503" cy="121653297"/>
          </a:xfrm>
        </p:spPr>
        <p:txBody>
          <a:bodyPr/>
          <a:lstStyle>
            <a:lvl1pPr>
              <a:defRPr sz="14713"/>
            </a:lvl1pPr>
            <a:lvl2pPr>
              <a:defRPr sz="12626"/>
            </a:lvl2pPr>
            <a:lvl3pPr>
              <a:defRPr sz="10539"/>
            </a:lvl3pPr>
            <a:lvl4pPr>
              <a:defRPr sz="9496"/>
            </a:lvl4pPr>
            <a:lvl5pPr>
              <a:defRPr sz="9496"/>
            </a:lvl5pPr>
            <a:lvl6pPr>
              <a:defRPr sz="9496"/>
            </a:lvl6pPr>
            <a:lvl7pPr>
              <a:defRPr sz="9496"/>
            </a:lvl7pPr>
            <a:lvl8pPr>
              <a:defRPr sz="9496"/>
            </a:lvl8pPr>
            <a:lvl9pPr>
              <a:defRPr sz="9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4777A12-0BD8-48AA-BBCC-1D4D246FBF41}" type="datetimeFigureOut">
              <a:rPr lang="en-US" smtClean="0"/>
              <a:pPr>
                <a:defRPr/>
              </a:pPr>
              <a:t>08/22/2019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CB1AC13-A144-4CB2-B0FD-C0F1B25A7C9D}" type="slidenum">
              <a:rPr lang="en-US" smtClean="0"/>
              <a:pPr>
                <a:defRPr/>
              </a:pPr>
              <a:t>‹#›</a:t>
            </a:fld>
            <a:endParaRPr lang="en-US"/>
          </a:p>
        </p:txBody>
      </p:sp>
    </p:spTree>
    <p:extLst>
      <p:ext uri="{BB962C8B-B14F-4D97-AF65-F5344CB8AC3E}">
        <p14:creationId xmlns:p14="http://schemas.microsoft.com/office/powerpoint/2010/main" val="2875957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4"/>
            <a:ext cx="19392903" cy="3070857"/>
          </a:xfrm>
        </p:spPr>
        <p:txBody>
          <a:bodyPr anchor="b"/>
          <a:lstStyle>
            <a:lvl1pPr marL="0" indent="0">
              <a:buNone/>
              <a:defRPr sz="12626" b="1"/>
            </a:lvl1pPr>
            <a:lvl2pPr marL="2397432" indent="0">
              <a:buNone/>
              <a:defRPr sz="10539" b="1"/>
            </a:lvl2pPr>
            <a:lvl3pPr marL="4794870" indent="0">
              <a:buNone/>
              <a:defRPr sz="9496" b="1"/>
            </a:lvl3pPr>
            <a:lvl4pPr marL="7192307" indent="0">
              <a:buNone/>
              <a:defRPr sz="8348" b="1"/>
            </a:lvl4pPr>
            <a:lvl5pPr marL="9589740" indent="0">
              <a:buNone/>
              <a:defRPr sz="8348" b="1"/>
            </a:lvl5pPr>
            <a:lvl6pPr marL="11987172" indent="0">
              <a:buNone/>
              <a:defRPr sz="8348" b="1"/>
            </a:lvl6pPr>
            <a:lvl7pPr marL="14384610" indent="0">
              <a:buNone/>
              <a:defRPr sz="8348" b="1"/>
            </a:lvl7pPr>
            <a:lvl8pPr marL="16782042" indent="0">
              <a:buNone/>
              <a:defRPr sz="8348" b="1"/>
            </a:lvl8pPr>
            <a:lvl9pPr marL="19179480" indent="0">
              <a:buNone/>
              <a:defRPr sz="8348" b="1"/>
            </a:lvl9pPr>
          </a:lstStyle>
          <a:p>
            <a:pPr lvl="0"/>
            <a:r>
              <a:rPr lang="en-US"/>
              <a:t>Click to edit Master text styles</a:t>
            </a:r>
          </a:p>
        </p:txBody>
      </p:sp>
      <p:sp>
        <p:nvSpPr>
          <p:cNvPr id="4" name="Content Placeholder 3"/>
          <p:cNvSpPr>
            <a:spLocks noGrp="1"/>
          </p:cNvSpPr>
          <p:nvPr>
            <p:ph sz="half" idx="2"/>
          </p:nvPr>
        </p:nvSpPr>
        <p:spPr>
          <a:xfrm>
            <a:off x="2194561" y="10439401"/>
            <a:ext cx="19392903" cy="18966183"/>
          </a:xfrm>
        </p:spPr>
        <p:txBody>
          <a:bodyPr/>
          <a:lstStyle>
            <a:lvl1pPr>
              <a:defRPr sz="12626"/>
            </a:lvl1pPr>
            <a:lvl2pPr>
              <a:defRPr sz="10539"/>
            </a:lvl2pPr>
            <a:lvl3pPr>
              <a:defRPr sz="9496"/>
            </a:lvl3pPr>
            <a:lvl4pPr>
              <a:defRPr sz="8348"/>
            </a:lvl4pPr>
            <a:lvl5pPr>
              <a:defRPr sz="8348"/>
            </a:lvl5pPr>
            <a:lvl6pPr>
              <a:defRPr sz="8348"/>
            </a:lvl6pPr>
            <a:lvl7pPr>
              <a:defRPr sz="8348"/>
            </a:lvl7pPr>
            <a:lvl8pPr>
              <a:defRPr sz="8348"/>
            </a:lvl8pPr>
            <a:lvl9pPr>
              <a:defRPr sz="8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34" y="7368544"/>
            <a:ext cx="19400520" cy="3070857"/>
          </a:xfrm>
        </p:spPr>
        <p:txBody>
          <a:bodyPr anchor="b"/>
          <a:lstStyle>
            <a:lvl1pPr marL="0" indent="0">
              <a:buNone/>
              <a:defRPr sz="12626" b="1"/>
            </a:lvl1pPr>
            <a:lvl2pPr marL="2397432" indent="0">
              <a:buNone/>
              <a:defRPr sz="10539" b="1"/>
            </a:lvl2pPr>
            <a:lvl3pPr marL="4794870" indent="0">
              <a:buNone/>
              <a:defRPr sz="9496" b="1"/>
            </a:lvl3pPr>
            <a:lvl4pPr marL="7192307" indent="0">
              <a:buNone/>
              <a:defRPr sz="8348" b="1"/>
            </a:lvl4pPr>
            <a:lvl5pPr marL="9589740" indent="0">
              <a:buNone/>
              <a:defRPr sz="8348" b="1"/>
            </a:lvl5pPr>
            <a:lvl6pPr marL="11987172" indent="0">
              <a:buNone/>
              <a:defRPr sz="8348" b="1"/>
            </a:lvl6pPr>
            <a:lvl7pPr marL="14384610" indent="0">
              <a:buNone/>
              <a:defRPr sz="8348" b="1"/>
            </a:lvl7pPr>
            <a:lvl8pPr marL="16782042" indent="0">
              <a:buNone/>
              <a:defRPr sz="8348" b="1"/>
            </a:lvl8pPr>
            <a:lvl9pPr marL="19179480" indent="0">
              <a:buNone/>
              <a:defRPr sz="8348" b="1"/>
            </a:lvl9pPr>
          </a:lstStyle>
          <a:p>
            <a:pPr lvl="0"/>
            <a:r>
              <a:rPr lang="en-US"/>
              <a:t>Click to edit Master text styles</a:t>
            </a:r>
          </a:p>
        </p:txBody>
      </p:sp>
      <p:sp>
        <p:nvSpPr>
          <p:cNvPr id="6" name="Content Placeholder 5"/>
          <p:cNvSpPr>
            <a:spLocks noGrp="1"/>
          </p:cNvSpPr>
          <p:nvPr>
            <p:ph sz="quarter" idx="4"/>
          </p:nvPr>
        </p:nvSpPr>
        <p:spPr>
          <a:xfrm>
            <a:off x="22296134" y="10439401"/>
            <a:ext cx="19400520" cy="18966183"/>
          </a:xfrm>
        </p:spPr>
        <p:txBody>
          <a:bodyPr/>
          <a:lstStyle>
            <a:lvl1pPr>
              <a:defRPr sz="12626"/>
            </a:lvl1pPr>
            <a:lvl2pPr>
              <a:defRPr sz="10539"/>
            </a:lvl2pPr>
            <a:lvl3pPr>
              <a:defRPr sz="9496"/>
            </a:lvl3pPr>
            <a:lvl4pPr>
              <a:defRPr sz="8348"/>
            </a:lvl4pPr>
            <a:lvl5pPr>
              <a:defRPr sz="8348"/>
            </a:lvl5pPr>
            <a:lvl6pPr>
              <a:defRPr sz="8348"/>
            </a:lvl6pPr>
            <a:lvl7pPr>
              <a:defRPr sz="8348"/>
            </a:lvl7pPr>
            <a:lvl8pPr>
              <a:defRPr sz="8348"/>
            </a:lvl8pPr>
            <a:lvl9pPr>
              <a:defRPr sz="8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60DB10F1-08AD-4151-8B75-DA1C097837AA}" type="datetimeFigureOut">
              <a:rPr lang="en-US" smtClean="0"/>
              <a:pPr>
                <a:defRPr/>
              </a:pPr>
              <a:t>08/22/2019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C262976-1963-438C-8EB6-DF01CC8C0A84}" type="slidenum">
              <a:rPr lang="en-US" smtClean="0"/>
              <a:pPr>
                <a:defRPr/>
              </a:pPr>
              <a:t>‹#›</a:t>
            </a:fld>
            <a:endParaRPr lang="en-US"/>
          </a:p>
        </p:txBody>
      </p:sp>
    </p:spTree>
    <p:extLst>
      <p:ext uri="{BB962C8B-B14F-4D97-AF65-F5344CB8AC3E}">
        <p14:creationId xmlns:p14="http://schemas.microsoft.com/office/powerpoint/2010/main" val="3058881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FECD401C-074D-4CF4-86E5-CACCA6196F7B}" type="datetimeFigureOut">
              <a:rPr lang="en-US" smtClean="0"/>
              <a:pPr>
                <a:defRPr/>
              </a:pPr>
              <a:t>08/22/2019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9B9A36F-3D79-4BDC-8A9F-D5D67564711C}" type="slidenum">
              <a:rPr lang="en-US" smtClean="0"/>
              <a:pPr>
                <a:defRPr/>
              </a:pPr>
              <a:t>‹#›</a:t>
            </a:fld>
            <a:endParaRPr lang="en-US"/>
          </a:p>
        </p:txBody>
      </p:sp>
    </p:spTree>
    <p:extLst>
      <p:ext uri="{BB962C8B-B14F-4D97-AF65-F5344CB8AC3E}">
        <p14:creationId xmlns:p14="http://schemas.microsoft.com/office/powerpoint/2010/main" val="164048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E0E6405-A1AB-4D8A-B82A-9E687FC9D79E}" type="datetimeFigureOut">
              <a:rPr lang="en-US" smtClean="0"/>
              <a:pPr>
                <a:defRPr/>
              </a:pPr>
              <a:t>08/22/2019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2D9DE9C-A6EF-4F8E-BC76-C1EF99C49D05}" type="slidenum">
              <a:rPr lang="en-US" smtClean="0"/>
              <a:pPr>
                <a:defRPr/>
              </a:pPr>
              <a:t>‹#›</a:t>
            </a:fld>
            <a:endParaRPr lang="en-US"/>
          </a:p>
        </p:txBody>
      </p:sp>
    </p:spTree>
    <p:extLst>
      <p:ext uri="{BB962C8B-B14F-4D97-AF65-F5344CB8AC3E}">
        <p14:creationId xmlns:p14="http://schemas.microsoft.com/office/powerpoint/2010/main" val="132891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2" y="1310640"/>
            <a:ext cx="14439903" cy="5577840"/>
          </a:xfrm>
        </p:spPr>
        <p:txBody>
          <a:bodyPr anchor="b"/>
          <a:lstStyle>
            <a:lvl1pPr algn="l">
              <a:defRPr sz="10539"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6800"/>
            </a:lvl1pPr>
            <a:lvl2pPr>
              <a:defRPr sz="14713"/>
            </a:lvl2pPr>
            <a:lvl3pPr>
              <a:defRPr sz="12626"/>
            </a:lvl3pPr>
            <a:lvl4pPr>
              <a:defRPr sz="10539"/>
            </a:lvl4pPr>
            <a:lvl5pPr>
              <a:defRPr sz="10539"/>
            </a:lvl5pPr>
            <a:lvl6pPr>
              <a:defRPr sz="10539"/>
            </a:lvl6pPr>
            <a:lvl7pPr>
              <a:defRPr sz="10539"/>
            </a:lvl7pPr>
            <a:lvl8pPr>
              <a:defRPr sz="10539"/>
            </a:lvl8pPr>
            <a:lvl9pPr>
              <a:defRPr sz="1053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2" y="6888493"/>
            <a:ext cx="14439903" cy="22517103"/>
          </a:xfrm>
        </p:spPr>
        <p:txBody>
          <a:bodyPr/>
          <a:lstStyle>
            <a:lvl1pPr marL="0" indent="0">
              <a:buNone/>
              <a:defRPr sz="7305"/>
            </a:lvl1pPr>
            <a:lvl2pPr marL="2397432" indent="0">
              <a:buNone/>
              <a:defRPr sz="6261"/>
            </a:lvl2pPr>
            <a:lvl3pPr marL="4794870" indent="0">
              <a:buNone/>
              <a:defRPr sz="5218"/>
            </a:lvl3pPr>
            <a:lvl4pPr marL="7192307" indent="0">
              <a:buNone/>
              <a:defRPr sz="4696"/>
            </a:lvl4pPr>
            <a:lvl5pPr marL="9589740" indent="0">
              <a:buNone/>
              <a:defRPr sz="4696"/>
            </a:lvl5pPr>
            <a:lvl6pPr marL="11987172" indent="0">
              <a:buNone/>
              <a:defRPr sz="4696"/>
            </a:lvl6pPr>
            <a:lvl7pPr marL="14384610" indent="0">
              <a:buNone/>
              <a:defRPr sz="4696"/>
            </a:lvl7pPr>
            <a:lvl8pPr marL="16782042" indent="0">
              <a:buNone/>
              <a:defRPr sz="4696"/>
            </a:lvl8pPr>
            <a:lvl9pPr marL="19179480" indent="0">
              <a:buNone/>
              <a:defRPr sz="4696"/>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BD74185-9836-46EA-84D0-5872DBA33408}" type="datetimeFigureOut">
              <a:rPr lang="en-US" smtClean="0"/>
              <a:pPr>
                <a:defRPr/>
              </a:pPr>
              <a:t>08/22/2019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0C22A11-9164-41F6-AB67-60DF6BAE6DC7}" type="slidenum">
              <a:rPr lang="en-US" smtClean="0"/>
              <a:pPr>
                <a:defRPr/>
              </a:pPr>
              <a:t>‹#›</a:t>
            </a:fld>
            <a:endParaRPr lang="en-US"/>
          </a:p>
        </p:txBody>
      </p:sp>
    </p:spTree>
    <p:extLst>
      <p:ext uri="{BB962C8B-B14F-4D97-AF65-F5344CB8AC3E}">
        <p14:creationId xmlns:p14="http://schemas.microsoft.com/office/powerpoint/2010/main" val="364125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10539" b="1"/>
            </a:lvl1pPr>
          </a:lstStyle>
          <a:p>
            <a:r>
              <a:rPr lang="en-US"/>
              <a:t>Click to edit Master title style</a:t>
            </a:r>
          </a:p>
        </p:txBody>
      </p:sp>
      <p:sp>
        <p:nvSpPr>
          <p:cNvPr id="3" name="Picture Placeholder 2"/>
          <p:cNvSpPr>
            <a:spLocks noGrp="1"/>
          </p:cNvSpPr>
          <p:nvPr>
            <p:ph type="pic" idx="1"/>
          </p:nvPr>
        </p:nvSpPr>
        <p:spPr>
          <a:xfrm>
            <a:off x="8602983" y="2941320"/>
            <a:ext cx="26334720" cy="19751040"/>
          </a:xfrm>
        </p:spPr>
        <p:txBody>
          <a:bodyPr/>
          <a:lstStyle>
            <a:lvl1pPr marL="0" indent="0">
              <a:buNone/>
              <a:defRPr sz="16800"/>
            </a:lvl1pPr>
            <a:lvl2pPr marL="2397432" indent="0">
              <a:buNone/>
              <a:defRPr sz="14713"/>
            </a:lvl2pPr>
            <a:lvl3pPr marL="4794870" indent="0">
              <a:buNone/>
              <a:defRPr sz="12626"/>
            </a:lvl3pPr>
            <a:lvl4pPr marL="7192307" indent="0">
              <a:buNone/>
              <a:defRPr sz="10539"/>
            </a:lvl4pPr>
            <a:lvl5pPr marL="9589740" indent="0">
              <a:buNone/>
              <a:defRPr sz="10539"/>
            </a:lvl5pPr>
            <a:lvl6pPr marL="11987172" indent="0">
              <a:buNone/>
              <a:defRPr sz="10539"/>
            </a:lvl6pPr>
            <a:lvl7pPr marL="14384610" indent="0">
              <a:buNone/>
              <a:defRPr sz="10539"/>
            </a:lvl7pPr>
            <a:lvl8pPr marL="16782042" indent="0">
              <a:buNone/>
              <a:defRPr sz="10539"/>
            </a:lvl8pPr>
            <a:lvl9pPr marL="19179480" indent="0">
              <a:buNone/>
              <a:defRPr sz="10539"/>
            </a:lvl9pPr>
          </a:lstStyle>
          <a:p>
            <a:endParaRPr lang="en-US"/>
          </a:p>
        </p:txBody>
      </p:sp>
      <p:sp>
        <p:nvSpPr>
          <p:cNvPr id="4" name="Text Placeholder 3"/>
          <p:cNvSpPr>
            <a:spLocks noGrp="1"/>
          </p:cNvSpPr>
          <p:nvPr>
            <p:ph type="body" sz="half" idx="2"/>
          </p:nvPr>
        </p:nvSpPr>
        <p:spPr>
          <a:xfrm>
            <a:off x="8602983" y="25763224"/>
            <a:ext cx="26334720" cy="3863337"/>
          </a:xfrm>
        </p:spPr>
        <p:txBody>
          <a:bodyPr/>
          <a:lstStyle>
            <a:lvl1pPr marL="0" indent="0">
              <a:buNone/>
              <a:defRPr sz="7305"/>
            </a:lvl1pPr>
            <a:lvl2pPr marL="2397432" indent="0">
              <a:buNone/>
              <a:defRPr sz="6261"/>
            </a:lvl2pPr>
            <a:lvl3pPr marL="4794870" indent="0">
              <a:buNone/>
              <a:defRPr sz="5218"/>
            </a:lvl3pPr>
            <a:lvl4pPr marL="7192307" indent="0">
              <a:buNone/>
              <a:defRPr sz="4696"/>
            </a:lvl4pPr>
            <a:lvl5pPr marL="9589740" indent="0">
              <a:buNone/>
              <a:defRPr sz="4696"/>
            </a:lvl5pPr>
            <a:lvl6pPr marL="11987172" indent="0">
              <a:buNone/>
              <a:defRPr sz="4696"/>
            </a:lvl6pPr>
            <a:lvl7pPr marL="14384610" indent="0">
              <a:buNone/>
              <a:defRPr sz="4696"/>
            </a:lvl7pPr>
            <a:lvl8pPr marL="16782042" indent="0">
              <a:buNone/>
              <a:defRPr sz="4696"/>
            </a:lvl8pPr>
            <a:lvl9pPr marL="19179480" indent="0">
              <a:buNone/>
              <a:defRPr sz="4696"/>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F722123-88F4-4197-9CB3-8748B9537C67}" type="datetimeFigureOut">
              <a:rPr lang="en-US" smtClean="0"/>
              <a:pPr>
                <a:defRPr/>
              </a:pPr>
              <a:t>08/22/2019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7C7A361-B131-4DAF-98C6-244DCBABE65A}" type="slidenum">
              <a:rPr lang="en-US" smtClean="0"/>
              <a:pPr>
                <a:defRPr/>
              </a:pPr>
              <a:t>‹#›</a:t>
            </a:fld>
            <a:endParaRPr lang="en-US"/>
          </a:p>
        </p:txBody>
      </p:sp>
    </p:spTree>
    <p:extLst>
      <p:ext uri="{BB962C8B-B14F-4D97-AF65-F5344CB8AC3E}">
        <p14:creationId xmlns:p14="http://schemas.microsoft.com/office/powerpoint/2010/main" val="3222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459494" tIns="229752" rIns="459494" bIns="229752" rtlCol="0" anchor="ctr">
            <a:normAutofit/>
          </a:bodyPr>
          <a:lstStyle/>
          <a:p>
            <a:r>
              <a:rPr lang="en-US"/>
              <a:t>Click to edit Master title style</a:t>
            </a:r>
          </a:p>
        </p:txBody>
      </p:sp>
      <p:sp>
        <p:nvSpPr>
          <p:cNvPr id="3" name="Text Placeholder 2"/>
          <p:cNvSpPr>
            <a:spLocks noGrp="1"/>
          </p:cNvSpPr>
          <p:nvPr>
            <p:ph type="body" idx="1"/>
          </p:nvPr>
        </p:nvSpPr>
        <p:spPr>
          <a:xfrm>
            <a:off x="2194560" y="7680973"/>
            <a:ext cx="39502080" cy="21724623"/>
          </a:xfrm>
          <a:prstGeom prst="rect">
            <a:avLst/>
          </a:prstGeom>
        </p:spPr>
        <p:txBody>
          <a:bodyPr vert="horz" lIns="459494" tIns="229752" rIns="459494" bIns="2297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7"/>
            <a:ext cx="10241280" cy="1752600"/>
          </a:xfrm>
          <a:prstGeom prst="rect">
            <a:avLst/>
          </a:prstGeom>
        </p:spPr>
        <p:txBody>
          <a:bodyPr vert="horz" lIns="459494" tIns="229752" rIns="459494" bIns="229752" rtlCol="0" anchor="ctr"/>
          <a:lstStyle>
            <a:lvl1pPr algn="l">
              <a:defRPr sz="6261">
                <a:solidFill>
                  <a:schemeClr val="tx1">
                    <a:tint val="75000"/>
                  </a:schemeClr>
                </a:solidFill>
              </a:defRPr>
            </a:lvl1pPr>
          </a:lstStyle>
          <a:p>
            <a:pPr>
              <a:defRPr/>
            </a:pPr>
            <a:fld id="{F950334D-7370-4BBC-9023-B3AE51CF9BF2}" type="datetimeFigureOut">
              <a:rPr lang="en-US" smtClean="0"/>
              <a:pPr>
                <a:defRPr/>
              </a:pPr>
              <a:t>08/22/2019</a:t>
            </a:fld>
            <a:endParaRPr lang="en-US"/>
          </a:p>
        </p:txBody>
      </p:sp>
      <p:sp>
        <p:nvSpPr>
          <p:cNvPr id="5" name="Footer Placeholder 4"/>
          <p:cNvSpPr>
            <a:spLocks noGrp="1"/>
          </p:cNvSpPr>
          <p:nvPr>
            <p:ph type="ftr" sz="quarter" idx="3"/>
          </p:nvPr>
        </p:nvSpPr>
        <p:spPr>
          <a:xfrm>
            <a:off x="14996160" y="30510487"/>
            <a:ext cx="13898880" cy="1752600"/>
          </a:xfrm>
          <a:prstGeom prst="rect">
            <a:avLst/>
          </a:prstGeom>
        </p:spPr>
        <p:txBody>
          <a:bodyPr vert="horz" lIns="459494" tIns="229752" rIns="459494" bIns="229752" rtlCol="0" anchor="ctr"/>
          <a:lstStyle>
            <a:lvl1pPr algn="ctr">
              <a:defRPr sz="6261">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31455360" y="30510487"/>
            <a:ext cx="10241280" cy="1752600"/>
          </a:xfrm>
          <a:prstGeom prst="rect">
            <a:avLst/>
          </a:prstGeom>
        </p:spPr>
        <p:txBody>
          <a:bodyPr vert="horz" lIns="459494" tIns="229752" rIns="459494" bIns="229752" rtlCol="0" anchor="ctr"/>
          <a:lstStyle>
            <a:lvl1pPr algn="r">
              <a:defRPr sz="6261">
                <a:solidFill>
                  <a:schemeClr val="tx1">
                    <a:tint val="75000"/>
                  </a:schemeClr>
                </a:solidFill>
              </a:defRPr>
            </a:lvl1pPr>
          </a:lstStyle>
          <a:p>
            <a:pPr>
              <a:defRPr/>
            </a:pPr>
            <a:fld id="{40C2E423-E7F4-4518-B3F8-0E45A16C8EB5}" type="slidenum">
              <a:rPr lang="en-US" smtClean="0"/>
              <a:pPr>
                <a:defRPr/>
              </a:pPr>
              <a:t>‹#›</a:t>
            </a:fld>
            <a:endParaRPr lang="en-US"/>
          </a:p>
        </p:txBody>
      </p:sp>
    </p:spTree>
    <p:extLst>
      <p:ext uri="{BB962C8B-B14F-4D97-AF65-F5344CB8AC3E}">
        <p14:creationId xmlns:p14="http://schemas.microsoft.com/office/powerpoint/2010/main" val="123677502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794870" rtl="0" eaLnBrk="1" latinLnBrk="0" hangingPunct="1">
        <a:spcBef>
          <a:spcPct val="0"/>
        </a:spcBef>
        <a:buNone/>
        <a:defRPr sz="23061" kern="1200">
          <a:solidFill>
            <a:schemeClr val="tx1"/>
          </a:solidFill>
          <a:latin typeface="+mj-lt"/>
          <a:ea typeface="+mj-ea"/>
          <a:cs typeface="+mj-cs"/>
        </a:defRPr>
      </a:lvl1pPr>
    </p:titleStyle>
    <p:bodyStyle>
      <a:lvl1pPr marL="1798072" indent="-1798072" algn="l" defTabSz="4794870"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895834" indent="-1498401" algn="l" defTabSz="4794870" rtl="0" eaLnBrk="1" latinLnBrk="0" hangingPunct="1">
        <a:spcBef>
          <a:spcPct val="20000"/>
        </a:spcBef>
        <a:buFont typeface="Arial" pitchFamily="34" charset="0"/>
        <a:buChar char="–"/>
        <a:defRPr sz="14713" kern="1200">
          <a:solidFill>
            <a:schemeClr val="tx1"/>
          </a:solidFill>
          <a:latin typeface="+mn-lt"/>
          <a:ea typeface="+mn-ea"/>
          <a:cs typeface="+mn-cs"/>
        </a:defRPr>
      </a:lvl2pPr>
      <a:lvl3pPr marL="5993586" indent="-1198722" algn="l" defTabSz="4794870" rtl="0" eaLnBrk="1" latinLnBrk="0" hangingPunct="1">
        <a:spcBef>
          <a:spcPct val="20000"/>
        </a:spcBef>
        <a:buFont typeface="Arial" pitchFamily="34" charset="0"/>
        <a:buChar char="•"/>
        <a:defRPr sz="12626" kern="1200">
          <a:solidFill>
            <a:schemeClr val="tx1"/>
          </a:solidFill>
          <a:latin typeface="+mn-lt"/>
          <a:ea typeface="+mn-ea"/>
          <a:cs typeface="+mn-cs"/>
        </a:defRPr>
      </a:lvl3pPr>
      <a:lvl4pPr marL="8391018"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4pPr>
      <a:lvl5pPr marL="10788456"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5pPr>
      <a:lvl6pPr marL="13185893"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6pPr>
      <a:lvl7pPr marL="15583326"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7pPr>
      <a:lvl8pPr marL="17980758"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8pPr>
      <a:lvl9pPr marL="20378196"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9pPr>
    </p:bodyStyle>
    <p:otherStyle>
      <a:defPPr>
        <a:defRPr lang="en-US"/>
      </a:defPPr>
      <a:lvl1pPr marL="0" algn="l" defTabSz="4794870" rtl="0" eaLnBrk="1" latinLnBrk="0" hangingPunct="1">
        <a:defRPr sz="9496" kern="1200">
          <a:solidFill>
            <a:schemeClr val="tx1"/>
          </a:solidFill>
          <a:latin typeface="+mn-lt"/>
          <a:ea typeface="+mn-ea"/>
          <a:cs typeface="+mn-cs"/>
        </a:defRPr>
      </a:lvl1pPr>
      <a:lvl2pPr marL="2397432" algn="l" defTabSz="4794870" rtl="0" eaLnBrk="1" latinLnBrk="0" hangingPunct="1">
        <a:defRPr sz="9496" kern="1200">
          <a:solidFill>
            <a:schemeClr val="tx1"/>
          </a:solidFill>
          <a:latin typeface="+mn-lt"/>
          <a:ea typeface="+mn-ea"/>
          <a:cs typeface="+mn-cs"/>
        </a:defRPr>
      </a:lvl2pPr>
      <a:lvl3pPr marL="4794870" algn="l" defTabSz="4794870" rtl="0" eaLnBrk="1" latinLnBrk="0" hangingPunct="1">
        <a:defRPr sz="9496" kern="1200">
          <a:solidFill>
            <a:schemeClr val="tx1"/>
          </a:solidFill>
          <a:latin typeface="+mn-lt"/>
          <a:ea typeface="+mn-ea"/>
          <a:cs typeface="+mn-cs"/>
        </a:defRPr>
      </a:lvl3pPr>
      <a:lvl4pPr marL="7192307" algn="l" defTabSz="4794870" rtl="0" eaLnBrk="1" latinLnBrk="0" hangingPunct="1">
        <a:defRPr sz="9496" kern="1200">
          <a:solidFill>
            <a:schemeClr val="tx1"/>
          </a:solidFill>
          <a:latin typeface="+mn-lt"/>
          <a:ea typeface="+mn-ea"/>
          <a:cs typeface="+mn-cs"/>
        </a:defRPr>
      </a:lvl4pPr>
      <a:lvl5pPr marL="9589740" algn="l" defTabSz="4794870" rtl="0" eaLnBrk="1" latinLnBrk="0" hangingPunct="1">
        <a:defRPr sz="9496" kern="1200">
          <a:solidFill>
            <a:schemeClr val="tx1"/>
          </a:solidFill>
          <a:latin typeface="+mn-lt"/>
          <a:ea typeface="+mn-ea"/>
          <a:cs typeface="+mn-cs"/>
        </a:defRPr>
      </a:lvl5pPr>
      <a:lvl6pPr marL="11987172" algn="l" defTabSz="4794870" rtl="0" eaLnBrk="1" latinLnBrk="0" hangingPunct="1">
        <a:defRPr sz="9496" kern="1200">
          <a:solidFill>
            <a:schemeClr val="tx1"/>
          </a:solidFill>
          <a:latin typeface="+mn-lt"/>
          <a:ea typeface="+mn-ea"/>
          <a:cs typeface="+mn-cs"/>
        </a:defRPr>
      </a:lvl6pPr>
      <a:lvl7pPr marL="14384610" algn="l" defTabSz="4794870" rtl="0" eaLnBrk="1" latinLnBrk="0" hangingPunct="1">
        <a:defRPr sz="9496" kern="1200">
          <a:solidFill>
            <a:schemeClr val="tx1"/>
          </a:solidFill>
          <a:latin typeface="+mn-lt"/>
          <a:ea typeface="+mn-ea"/>
          <a:cs typeface="+mn-cs"/>
        </a:defRPr>
      </a:lvl7pPr>
      <a:lvl8pPr marL="16782042" algn="l" defTabSz="4794870" rtl="0" eaLnBrk="1" latinLnBrk="0" hangingPunct="1">
        <a:defRPr sz="9496" kern="1200">
          <a:solidFill>
            <a:schemeClr val="tx1"/>
          </a:solidFill>
          <a:latin typeface="+mn-lt"/>
          <a:ea typeface="+mn-ea"/>
          <a:cs typeface="+mn-cs"/>
        </a:defRPr>
      </a:lvl8pPr>
      <a:lvl9pPr marL="19179480" algn="l" defTabSz="4794870" rtl="0" eaLnBrk="1" latinLnBrk="0" hangingPunct="1">
        <a:defRPr sz="949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0" y="237495"/>
            <a:ext cx="43891200" cy="1634924"/>
          </a:xfrm>
        </p:spPr>
        <p:txBody>
          <a:bodyPr>
            <a:noAutofit/>
          </a:bodyPr>
          <a:lstStyle/>
          <a:p>
            <a:r>
              <a:rPr lang="en-US" sz="10000" b="1" dirty="0">
                <a:solidFill>
                  <a:schemeClr val="accent1">
                    <a:lumMod val="50000"/>
                  </a:schemeClr>
                </a:solidFill>
              </a:rPr>
              <a:t>Evaluation of the SCVRD Information Technology Training Center</a:t>
            </a:r>
          </a:p>
        </p:txBody>
      </p:sp>
      <p:sp>
        <p:nvSpPr>
          <p:cNvPr id="9" name="Title 1"/>
          <p:cNvSpPr txBox="1">
            <a:spLocks/>
          </p:cNvSpPr>
          <p:nvPr/>
        </p:nvSpPr>
        <p:spPr>
          <a:xfrm>
            <a:off x="24620" y="1663124"/>
            <a:ext cx="43866580" cy="2639514"/>
          </a:xfrm>
          <a:prstGeom prst="rect">
            <a:avLst/>
          </a:prstGeom>
        </p:spPr>
        <p:txBody>
          <a:bodyPr vert="horz" lIns="436183" tIns="218091" rIns="436183" bIns="218091" rtlCol="0" anchor="t">
            <a:noAutofit/>
          </a:bodyPr>
          <a:lstStyle/>
          <a:p>
            <a:pPr algn="ctr" defTabSz="4361922" fontAlgn="auto">
              <a:spcAft>
                <a:spcPts val="0"/>
              </a:spcAft>
              <a:defRPr/>
            </a:pPr>
            <a:r>
              <a:rPr lang="en-US" sz="4800" b="1" dirty="0">
                <a:solidFill>
                  <a:schemeClr val="tx2">
                    <a:lumMod val="60000"/>
                    <a:lumOff val="40000"/>
                  </a:schemeClr>
                </a:solidFill>
                <a:latin typeface="Arial" pitchFamily="34" charset="0"/>
                <a:ea typeface="+mj-ea"/>
                <a:cs typeface="Arial" pitchFamily="34" charset="0"/>
              </a:rPr>
              <a:t>Jacob L. Chorey, MA, CPM</a:t>
            </a:r>
          </a:p>
          <a:p>
            <a:pPr algn="ctr" defTabSz="4361922" fontAlgn="auto">
              <a:spcAft>
                <a:spcPts val="0"/>
              </a:spcAft>
              <a:defRPr/>
            </a:pPr>
            <a:r>
              <a:rPr lang="en-US" sz="4800" b="1" dirty="0">
                <a:solidFill>
                  <a:schemeClr val="tx2">
                    <a:lumMod val="60000"/>
                    <a:lumOff val="40000"/>
                  </a:schemeClr>
                </a:solidFill>
                <a:latin typeface="Arial" pitchFamily="34" charset="0"/>
                <a:ea typeface="+mj-ea"/>
                <a:cs typeface="Arial" pitchFamily="34" charset="0"/>
              </a:rPr>
              <a:t>Senior Consultant, Program Evaluation / Planning</a:t>
            </a:r>
          </a:p>
          <a:p>
            <a:pPr algn="ctr" defTabSz="4361922" fontAlgn="auto">
              <a:spcAft>
                <a:spcPts val="0"/>
              </a:spcAft>
              <a:defRPr/>
            </a:pPr>
            <a:r>
              <a:rPr lang="en-US" sz="4800" b="1" dirty="0">
                <a:solidFill>
                  <a:schemeClr val="tx2">
                    <a:lumMod val="60000"/>
                    <a:lumOff val="40000"/>
                  </a:schemeClr>
                </a:solidFill>
                <a:latin typeface="Arial" pitchFamily="34" charset="0"/>
                <a:ea typeface="+mj-ea"/>
                <a:cs typeface="Arial" pitchFamily="34" charset="0"/>
              </a:rPr>
              <a:t>South Carolina Vocational Rehabilitation Department (SCVRD)</a:t>
            </a:r>
          </a:p>
          <a:p>
            <a:pPr algn="ctr" defTabSz="4361922" fontAlgn="auto">
              <a:spcAft>
                <a:spcPts val="0"/>
              </a:spcAft>
              <a:defRPr/>
            </a:pPr>
            <a:endParaRPr lang="en-US" sz="7513" dirty="0">
              <a:solidFill>
                <a:schemeClr val="accent5">
                  <a:lumMod val="50000"/>
                </a:schemeClr>
              </a:solidFill>
              <a:latin typeface="Arial" pitchFamily="34" charset="0"/>
              <a:ea typeface="+mj-ea"/>
              <a:cs typeface="Arial" pitchFamily="34" charset="0"/>
            </a:endParaRPr>
          </a:p>
        </p:txBody>
      </p:sp>
      <p:pic>
        <p:nvPicPr>
          <p:cNvPr id="27" name="Picture 7"/>
          <p:cNvPicPr>
            <a:picLocks noChangeAspect="1" noChangeArrowheads="1"/>
          </p:cNvPicPr>
          <p:nvPr/>
        </p:nvPicPr>
        <p:blipFill>
          <a:blip r:embed="rId3" cstate="print"/>
          <a:srcRect/>
          <a:stretch>
            <a:fillRect/>
          </a:stretch>
        </p:blipFill>
        <p:spPr bwMode="auto">
          <a:xfrm>
            <a:off x="34964297" y="28987310"/>
            <a:ext cx="3296015" cy="2421562"/>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8" name="TextBox 17"/>
          <p:cNvSpPr txBox="1"/>
          <p:nvPr/>
        </p:nvSpPr>
        <p:spPr>
          <a:xfrm>
            <a:off x="9109347" y="28651146"/>
            <a:ext cx="14500162" cy="863185"/>
          </a:xfrm>
          <a:prstGeom prst="rect">
            <a:avLst/>
          </a:prstGeom>
          <a:noFill/>
        </p:spPr>
        <p:txBody>
          <a:bodyPr wrap="square" rtlCol="0">
            <a:spAutoFit/>
          </a:bodyPr>
          <a:lstStyle/>
          <a:p>
            <a:pPr algn="ctr"/>
            <a:r>
              <a:rPr lang="en-US" sz="5009" dirty="0">
                <a:solidFill>
                  <a:schemeClr val="tx2">
                    <a:lumMod val="50000"/>
                  </a:schemeClr>
                </a:solidFill>
              </a:rPr>
              <a:t>peqatac.org</a:t>
            </a:r>
            <a:r>
              <a:rPr lang="en-US" sz="5009" dirty="0">
                <a:solidFill>
                  <a:schemeClr val="tx2">
                    <a:lumMod val="50000"/>
                  </a:schemeClr>
                </a:solidFill>
                <a:sym typeface="Wingdings"/>
              </a:rPr>
              <a:t>  contact@peqatac.org</a:t>
            </a:r>
            <a:endParaRPr lang="en-US" sz="5009" dirty="0">
              <a:solidFill>
                <a:schemeClr val="tx2">
                  <a:lumMod val="50000"/>
                </a:schemeClr>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649008" y="29032054"/>
            <a:ext cx="3712441" cy="2429843"/>
          </a:xfrm>
          <a:prstGeom prst="rect">
            <a:avLst/>
          </a:prstGeom>
        </p:spPr>
      </p:pic>
      <p:pic>
        <p:nvPicPr>
          <p:cNvPr id="1026" name="Picture 2" descr="Program Evaluation and Quality Assuran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075" y="28926502"/>
            <a:ext cx="6509121" cy="2486645"/>
          </a:xfrm>
          <a:prstGeom prst="rect">
            <a:avLst/>
          </a:prstGeom>
          <a:noFill/>
          <a:extLst>
            <a:ext uri="{909E8E84-426E-40dd-AFC4-6F175D3DCCD1}">
              <a14:hiddenFill xmlns="" xmlns:a14="http://schemas.microsoft.com/office/drawing/2010/main">
                <a:solidFill>
                  <a:srgbClr val="FFFFFF"/>
                </a:solidFill>
              </a14:hiddenFill>
            </a:ext>
          </a:extLst>
        </p:spPr>
      </p:pic>
      <p:sp>
        <p:nvSpPr>
          <p:cNvPr id="40" name="TextBox 39"/>
          <p:cNvSpPr txBox="1"/>
          <p:nvPr/>
        </p:nvSpPr>
        <p:spPr>
          <a:xfrm>
            <a:off x="843317" y="31955059"/>
            <a:ext cx="42227963" cy="542008"/>
          </a:xfrm>
          <a:prstGeom prst="rect">
            <a:avLst/>
          </a:prstGeom>
          <a:noFill/>
        </p:spPr>
        <p:txBody>
          <a:bodyPr wrap="square" rtlCol="0">
            <a:spAutoFit/>
          </a:bodyPr>
          <a:lstStyle/>
          <a:p>
            <a:pPr algn="ctr"/>
            <a:r>
              <a:rPr lang="en-US" sz="2922" dirty="0">
                <a:solidFill>
                  <a:schemeClr val="tx2">
                    <a:lumMod val="50000"/>
                  </a:schemeClr>
                </a:solidFill>
              </a:rPr>
              <a:t>The Stout Technical Assistance Center-Program Evaluation and Quality Assurance (SVRI-PEQA) is established under a grant from the Department of Education, Rehabilitation Services Administration (RSA) award number PR#H263B150004.</a:t>
            </a:r>
          </a:p>
        </p:txBody>
      </p:sp>
      <p:sp>
        <p:nvSpPr>
          <p:cNvPr id="48" name="TextBox 47"/>
          <p:cNvSpPr txBox="1"/>
          <p:nvPr/>
        </p:nvSpPr>
        <p:spPr>
          <a:xfrm>
            <a:off x="8764697" y="29734559"/>
            <a:ext cx="14770760" cy="1698285"/>
          </a:xfrm>
          <a:prstGeom prst="rect">
            <a:avLst/>
          </a:prstGeom>
          <a:noFill/>
        </p:spPr>
        <p:txBody>
          <a:bodyPr wrap="square" rtlCol="0">
            <a:spAutoFit/>
          </a:bodyPr>
          <a:lstStyle/>
          <a:p>
            <a:pPr algn="ctr"/>
            <a:r>
              <a:rPr lang="en-US" sz="5218" b="1" dirty="0">
                <a:solidFill>
                  <a:schemeClr val="tx2">
                    <a:lumMod val="50000"/>
                  </a:schemeClr>
                </a:solidFill>
              </a:rPr>
              <a:t>PEQATAC – Program Evaluation and Quality Assurance Technical Assistance Center</a:t>
            </a:r>
          </a:p>
        </p:txBody>
      </p:sp>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079260" y="28816121"/>
            <a:ext cx="2592751" cy="2592751"/>
          </a:xfrm>
          <a:prstGeom prst="rect">
            <a:avLst/>
          </a:prstGeom>
        </p:spPr>
      </p:pic>
      <p:pic>
        <p:nvPicPr>
          <p:cNvPr id="3" name="Picture 2" descr="http://vocational-rehab.com/wp-content/uploads/2012/07/summittrans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31997" y="28685089"/>
            <a:ext cx="5172278" cy="2961551"/>
          </a:xfrm>
          <a:prstGeom prst="rect">
            <a:avLst/>
          </a:prstGeom>
          <a:noFill/>
          <a:extLst>
            <a:ext uri="{909E8E84-426E-40dd-AFC4-6F175D3DCCD1}">
              <a14:hiddenFill xmlns="" xmlns:a14="http://schemas.microsoft.com/office/drawing/2010/main">
                <a:solidFill>
                  <a:srgbClr val="FFFFFF"/>
                </a:solidFill>
              </a14:hiddenFill>
            </a:ext>
          </a:extLst>
        </p:spPr>
      </p:pic>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928448" y="28824668"/>
            <a:ext cx="2822743" cy="2843967"/>
          </a:xfrm>
          <a:prstGeom prst="rect">
            <a:avLst/>
          </a:prstGeom>
        </p:spPr>
      </p:pic>
      <p:sp>
        <p:nvSpPr>
          <p:cNvPr id="28" name="Shape 96">
            <a:extLst>
              <a:ext uri="{FF2B5EF4-FFF2-40B4-BE49-F238E27FC236}">
                <a16:creationId xmlns:a16="http://schemas.microsoft.com/office/drawing/2014/main" id="{D6BFCD21-479E-43EF-9E65-CAAD52C0FC82}"/>
              </a:ext>
            </a:extLst>
          </p:cNvPr>
          <p:cNvSpPr txBox="1"/>
          <p:nvPr/>
        </p:nvSpPr>
        <p:spPr>
          <a:xfrm>
            <a:off x="843318" y="4879552"/>
            <a:ext cx="22186552" cy="1105348"/>
          </a:xfrm>
          <a:prstGeom prst="rect">
            <a:avLst/>
          </a:prstGeom>
          <a:solidFill>
            <a:schemeClr val="accent1">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Introduction</a:t>
            </a:r>
          </a:p>
        </p:txBody>
      </p:sp>
      <p:sp>
        <p:nvSpPr>
          <p:cNvPr id="29" name="Shape 96">
            <a:extLst>
              <a:ext uri="{FF2B5EF4-FFF2-40B4-BE49-F238E27FC236}">
                <a16:creationId xmlns:a16="http://schemas.microsoft.com/office/drawing/2014/main" id="{852E8E68-7B8C-46A4-93D7-45F990FE71EE}"/>
              </a:ext>
            </a:extLst>
          </p:cNvPr>
          <p:cNvSpPr txBox="1"/>
          <p:nvPr/>
        </p:nvSpPr>
        <p:spPr>
          <a:xfrm>
            <a:off x="23609511" y="4879553"/>
            <a:ext cx="19241237" cy="1105347"/>
          </a:xfrm>
          <a:prstGeom prst="rect">
            <a:avLst/>
          </a:prstGeom>
          <a:solidFill>
            <a:schemeClr val="accent1">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Results</a:t>
            </a:r>
          </a:p>
        </p:txBody>
      </p:sp>
      <p:sp>
        <p:nvSpPr>
          <p:cNvPr id="30" name="Shape 96">
            <a:extLst>
              <a:ext uri="{FF2B5EF4-FFF2-40B4-BE49-F238E27FC236}">
                <a16:creationId xmlns:a16="http://schemas.microsoft.com/office/drawing/2014/main" id="{0286F113-F69C-416F-BB13-181F59DB5C9E}"/>
              </a:ext>
            </a:extLst>
          </p:cNvPr>
          <p:cNvSpPr txBox="1"/>
          <p:nvPr/>
        </p:nvSpPr>
        <p:spPr>
          <a:xfrm>
            <a:off x="843318" y="16003959"/>
            <a:ext cx="22186552" cy="990970"/>
          </a:xfrm>
          <a:prstGeom prst="rect">
            <a:avLst/>
          </a:prstGeom>
          <a:solidFill>
            <a:schemeClr val="accent1">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Methods</a:t>
            </a:r>
          </a:p>
        </p:txBody>
      </p:sp>
      <p:sp>
        <p:nvSpPr>
          <p:cNvPr id="31" name="Shape 96">
            <a:extLst>
              <a:ext uri="{FF2B5EF4-FFF2-40B4-BE49-F238E27FC236}">
                <a16:creationId xmlns:a16="http://schemas.microsoft.com/office/drawing/2014/main" id="{9C8D6610-9B05-4C35-9841-13E5886E5334}"/>
              </a:ext>
            </a:extLst>
          </p:cNvPr>
          <p:cNvSpPr txBox="1"/>
          <p:nvPr/>
        </p:nvSpPr>
        <p:spPr>
          <a:xfrm>
            <a:off x="23649757" y="24660348"/>
            <a:ext cx="19315837" cy="889960"/>
          </a:xfrm>
          <a:prstGeom prst="rect">
            <a:avLst/>
          </a:prstGeom>
          <a:solidFill>
            <a:schemeClr val="accent1">
              <a:lumMod val="50000"/>
            </a:schemeClr>
          </a:solidFill>
          <a:ln>
            <a:noFill/>
          </a:ln>
        </p:spPr>
        <p:txBody>
          <a:bodyPr lIns="95400" tIns="47687" rIns="95400" bIns="47687" anchor="ctr" anchorCtr="0">
            <a:noAutofit/>
          </a:bodyPr>
          <a:lstStyle/>
          <a:p>
            <a:pPr lvl="0" algn="ctr">
              <a:buClr>
                <a:schemeClr val="lt1"/>
              </a:buClr>
              <a:buSzPct val="25000"/>
            </a:pPr>
            <a:r>
              <a:rPr lang="en-US" sz="5635" b="1" dirty="0">
                <a:solidFill>
                  <a:schemeClr val="lt1"/>
                </a:solidFill>
                <a:ea typeface="Arial" charset="0"/>
              </a:rPr>
              <a:t>Implications for Practice or Future Research</a:t>
            </a:r>
          </a:p>
        </p:txBody>
      </p:sp>
      <p:sp>
        <p:nvSpPr>
          <p:cNvPr id="13" name="Rectangle 12"/>
          <p:cNvSpPr/>
          <p:nvPr/>
        </p:nvSpPr>
        <p:spPr>
          <a:xfrm>
            <a:off x="843320" y="6392617"/>
            <a:ext cx="22186551" cy="8863965"/>
          </a:xfrm>
          <a:prstGeom prst="rect">
            <a:avLst/>
          </a:prstGeom>
        </p:spPr>
        <p:txBody>
          <a:bodyPr wrap="square">
            <a:spAutoFit/>
          </a:bodyPr>
          <a:lstStyle/>
          <a:p>
            <a:pPr>
              <a:spcBef>
                <a:spcPts val="0"/>
              </a:spcBef>
              <a:spcAft>
                <a:spcPts val="0"/>
              </a:spcAft>
            </a:pPr>
            <a:r>
              <a:rPr lang="en-US" sz="4000"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Since 1984, the South Carolina Vocational Rehabilitation department (SCVRD) has operated an Information Technology Training Center (ITTC) to prepare qualified consumers for careers in IT. This capstone project was designed to evaluate the effectiveness of the program in delivering training that leads to competitive, integrated employment outcomes in occupations related to the training received (e.g., Business Application Plus, Computer Aided Drafting, network and server support).</a:t>
            </a:r>
          </a:p>
          <a:p>
            <a:pPr>
              <a:spcBef>
                <a:spcPts val="0"/>
              </a:spcBef>
              <a:spcAft>
                <a:spcPts val="0"/>
              </a:spcAft>
            </a:pPr>
            <a:endParaRPr lang="en-US" sz="4000"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a:spcBef>
                <a:spcPts val="0"/>
              </a:spcBef>
              <a:spcAft>
                <a:spcPts val="1200"/>
              </a:spcAft>
            </a:pPr>
            <a:r>
              <a:rPr lang="en-US" sz="4000" b="1" u="sng"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Evaluation Questions</a:t>
            </a:r>
          </a:p>
          <a:p>
            <a:pPr marL="854075" indent="-854075">
              <a:spcBef>
                <a:spcPts val="0"/>
              </a:spcBef>
              <a:spcAft>
                <a:spcPts val="0"/>
              </a:spcAft>
            </a:pPr>
            <a:r>
              <a:rPr lang="en-US" sz="4000" b="1"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1.	What ITTC courses are leading to Successful Employment Outcomes (SEOs) related to the training?</a:t>
            </a:r>
          </a:p>
          <a:p>
            <a:pPr marL="854075" indent="-854075">
              <a:spcBef>
                <a:spcPts val="0"/>
              </a:spcBef>
              <a:spcAft>
                <a:spcPts val="0"/>
              </a:spcAft>
            </a:pPr>
            <a:r>
              <a:rPr lang="en-US" sz="4000" b="1"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2.	How do participant outcomes compare to outcomes of non-participant consumers with the same or similar vocational objectives?</a:t>
            </a:r>
          </a:p>
          <a:p>
            <a:pPr marL="854075" indent="-854075">
              <a:spcBef>
                <a:spcPts val="0"/>
              </a:spcBef>
              <a:spcAft>
                <a:spcPts val="0"/>
              </a:spcAft>
            </a:pPr>
            <a:r>
              <a:rPr lang="en-US" sz="4000" b="1"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3.	What are the ITTC program’s costs per consumer served?  How does this cost compare to the cost for non-participant consumers?</a:t>
            </a:r>
          </a:p>
        </p:txBody>
      </p:sp>
      <p:sp>
        <p:nvSpPr>
          <p:cNvPr id="19" name="TextBox 18"/>
          <p:cNvSpPr txBox="1"/>
          <p:nvPr/>
        </p:nvSpPr>
        <p:spPr>
          <a:xfrm>
            <a:off x="843317" y="17469386"/>
            <a:ext cx="22186551" cy="10250370"/>
          </a:xfrm>
          <a:prstGeom prst="rect">
            <a:avLst/>
          </a:prstGeom>
          <a:noFill/>
        </p:spPr>
        <p:txBody>
          <a:bodyPr wrap="square" rtlCol="0">
            <a:spAutoFit/>
          </a:bodyPr>
          <a:lstStyle/>
          <a:p>
            <a:r>
              <a:rPr lang="en-US" sz="5009" b="1" dirty="0">
                <a:solidFill>
                  <a:schemeClr val="accent1">
                    <a:lumMod val="50000"/>
                  </a:schemeClr>
                </a:solidFill>
              </a:rPr>
              <a:t>Non-Experimental Design</a:t>
            </a:r>
          </a:p>
          <a:p>
            <a:pPr marL="731838" indent="-731838">
              <a:buFont typeface="Arial" panose="020B0604020202020204" pitchFamily="34" charset="0"/>
              <a:buChar char="•"/>
            </a:pPr>
            <a:r>
              <a:rPr lang="en-US" sz="4000" dirty="0">
                <a:solidFill>
                  <a:schemeClr val="accent1">
                    <a:lumMod val="50000"/>
                  </a:schemeClr>
                </a:solidFill>
              </a:rPr>
              <a:t>Quantitative analysis of existing program data</a:t>
            </a:r>
          </a:p>
          <a:p>
            <a:pPr marL="731838" indent="-731838">
              <a:buFont typeface="Arial" panose="020B0604020202020204" pitchFamily="34" charset="0"/>
              <a:buChar char="•"/>
            </a:pPr>
            <a:r>
              <a:rPr lang="en-US" sz="4000" dirty="0">
                <a:solidFill>
                  <a:schemeClr val="accent1">
                    <a:lumMod val="50000"/>
                  </a:schemeClr>
                </a:solidFill>
              </a:rPr>
              <a:t>Calculation of average cost per consumer served for ITTC vs. general program</a:t>
            </a:r>
          </a:p>
          <a:p>
            <a:endParaRPr lang="en-US" sz="2000" dirty="0">
              <a:solidFill>
                <a:schemeClr val="accent1">
                  <a:lumMod val="50000"/>
                </a:schemeClr>
              </a:solidFill>
            </a:endParaRPr>
          </a:p>
          <a:p>
            <a:r>
              <a:rPr lang="en-US" sz="5000" b="1" dirty="0">
                <a:solidFill>
                  <a:schemeClr val="accent1">
                    <a:lumMod val="50000"/>
                  </a:schemeClr>
                </a:solidFill>
              </a:rPr>
              <a:t>Program Participants:</a:t>
            </a:r>
            <a:r>
              <a:rPr lang="en-US" sz="4000" dirty="0">
                <a:solidFill>
                  <a:schemeClr val="accent1">
                    <a:lumMod val="50000"/>
                  </a:schemeClr>
                </a:solidFill>
              </a:rPr>
              <a:t>  114 consumers trained by ITTC during state fiscal years 2016-18</a:t>
            </a:r>
          </a:p>
          <a:p>
            <a:pPr marL="715632" indent="-715632">
              <a:buFont typeface="Arial" panose="020B0604020202020204" pitchFamily="34" charset="0"/>
              <a:buChar char="•"/>
            </a:pPr>
            <a:r>
              <a:rPr lang="en-US" sz="4000" dirty="0">
                <a:solidFill>
                  <a:schemeClr val="accent1">
                    <a:lumMod val="50000"/>
                  </a:schemeClr>
                </a:solidFill>
              </a:rPr>
              <a:t>Target group of 55 participants whose courses had ended and cases were closed by 2-28-19</a:t>
            </a:r>
          </a:p>
          <a:p>
            <a:pPr marL="715632" indent="-715632">
              <a:buFont typeface="Arial" panose="020B0604020202020204" pitchFamily="34" charset="0"/>
              <a:buChar char="•"/>
            </a:pPr>
            <a:r>
              <a:rPr lang="en-US" sz="4000" dirty="0" smtClean="0">
                <a:solidFill>
                  <a:schemeClr val="accent1">
                    <a:lumMod val="50000"/>
                  </a:schemeClr>
                </a:solidFill>
              </a:rPr>
              <a:t>33 (60%) </a:t>
            </a:r>
            <a:r>
              <a:rPr lang="en-US" sz="4000" dirty="0">
                <a:solidFill>
                  <a:schemeClr val="accent1">
                    <a:lumMod val="50000"/>
                  </a:schemeClr>
                </a:solidFill>
              </a:rPr>
              <a:t>had post-secondary education at application</a:t>
            </a:r>
          </a:p>
          <a:p>
            <a:endParaRPr lang="en-US" sz="2000" u="sng" dirty="0">
              <a:solidFill>
                <a:schemeClr val="accent1">
                  <a:lumMod val="50000"/>
                </a:schemeClr>
              </a:solidFill>
            </a:endParaRPr>
          </a:p>
          <a:p>
            <a:r>
              <a:rPr lang="en-US" sz="5000" b="1" dirty="0">
                <a:solidFill>
                  <a:schemeClr val="accent1">
                    <a:lumMod val="50000"/>
                  </a:schemeClr>
                </a:solidFill>
              </a:rPr>
              <a:t>Comparative Sample: </a:t>
            </a:r>
            <a:r>
              <a:rPr lang="en-US" sz="4000" dirty="0" smtClean="0">
                <a:solidFill>
                  <a:schemeClr val="accent1">
                    <a:lumMod val="50000"/>
                  </a:schemeClr>
                </a:solidFill>
              </a:rPr>
              <a:t>2,150 </a:t>
            </a:r>
            <a:r>
              <a:rPr lang="en-US" sz="4000" dirty="0">
                <a:solidFill>
                  <a:schemeClr val="accent1">
                    <a:lumMod val="50000"/>
                  </a:schemeClr>
                </a:solidFill>
              </a:rPr>
              <a:t>agency consumers not served by the ITTC but who had vocational objectives in common with program participants and whose cases closed during the study </a:t>
            </a:r>
            <a:r>
              <a:rPr lang="en-US" sz="4000" dirty="0" smtClean="0">
                <a:solidFill>
                  <a:schemeClr val="accent1">
                    <a:lumMod val="50000"/>
                  </a:schemeClr>
                </a:solidFill>
              </a:rPr>
              <a:t>period (58% </a:t>
            </a:r>
            <a:r>
              <a:rPr lang="en-US" sz="4000" dirty="0">
                <a:solidFill>
                  <a:schemeClr val="accent1">
                    <a:lumMod val="50000"/>
                  </a:schemeClr>
                </a:solidFill>
              </a:rPr>
              <a:t>had post-secondary education at </a:t>
            </a:r>
            <a:r>
              <a:rPr lang="en-US" sz="4000" dirty="0" smtClean="0">
                <a:solidFill>
                  <a:schemeClr val="accent1">
                    <a:lumMod val="50000"/>
                  </a:schemeClr>
                </a:solidFill>
              </a:rPr>
              <a:t>application)</a:t>
            </a:r>
            <a:endParaRPr lang="en-US" sz="4000" dirty="0">
              <a:solidFill>
                <a:schemeClr val="accent1">
                  <a:lumMod val="50000"/>
                </a:schemeClr>
              </a:solidFill>
            </a:endParaRPr>
          </a:p>
          <a:p>
            <a:pPr lvl="1" indent="0"/>
            <a:endParaRPr lang="en-US" sz="2000" dirty="0">
              <a:solidFill>
                <a:schemeClr val="accent1">
                  <a:lumMod val="50000"/>
                </a:schemeClr>
              </a:solidFill>
            </a:endParaRPr>
          </a:p>
          <a:p>
            <a:r>
              <a:rPr lang="en-US" sz="5000" b="1" dirty="0">
                <a:solidFill>
                  <a:schemeClr val="accent1">
                    <a:lumMod val="50000"/>
                  </a:schemeClr>
                </a:solidFill>
              </a:rPr>
              <a:t>Procedures: </a:t>
            </a:r>
          </a:p>
          <a:p>
            <a:pPr marL="685800" indent="-685800">
              <a:buFont typeface="Arial" panose="020B0604020202020204" pitchFamily="34" charset="0"/>
              <a:buChar char="•"/>
            </a:pPr>
            <a:r>
              <a:rPr lang="en-US" sz="4000" dirty="0">
                <a:solidFill>
                  <a:schemeClr val="accent1">
                    <a:lumMod val="50000"/>
                  </a:schemeClr>
                </a:solidFill>
              </a:rPr>
              <a:t>Service delivery and case outcomes data queried from Case Management System</a:t>
            </a:r>
          </a:p>
          <a:p>
            <a:pPr marL="685800" indent="-685800">
              <a:buFont typeface="Arial" panose="020B0604020202020204" pitchFamily="34" charset="0"/>
              <a:buChar char="•"/>
            </a:pPr>
            <a:r>
              <a:rPr lang="en-US" sz="4000" dirty="0">
                <a:solidFill>
                  <a:schemeClr val="accent1">
                    <a:lumMod val="50000"/>
                  </a:schemeClr>
                </a:solidFill>
              </a:rPr>
              <a:t>Program participant enrollment, discharge and certifications data extracted from program records logged in Excel spreadsheets</a:t>
            </a:r>
          </a:p>
          <a:p>
            <a:pPr marL="685800" indent="-685800">
              <a:buFont typeface="Arial" panose="020B0604020202020204" pitchFamily="34" charset="0"/>
              <a:buChar char="•"/>
            </a:pPr>
            <a:r>
              <a:rPr lang="en-US" sz="4000" dirty="0">
                <a:solidFill>
                  <a:schemeClr val="accent1">
                    <a:lumMod val="50000"/>
                  </a:schemeClr>
                </a:solidFill>
              </a:rPr>
              <a:t>Consumers served expenditures data provided by fiscal staff from agency accounting system</a:t>
            </a:r>
          </a:p>
        </p:txBody>
      </p:sp>
      <p:sp>
        <p:nvSpPr>
          <p:cNvPr id="20" name="TextBox 19"/>
          <p:cNvSpPr txBox="1"/>
          <p:nvPr/>
        </p:nvSpPr>
        <p:spPr>
          <a:xfrm>
            <a:off x="23609511" y="25825811"/>
            <a:ext cx="19461769" cy="2661754"/>
          </a:xfrm>
          <a:prstGeom prst="rect">
            <a:avLst/>
          </a:prstGeom>
          <a:noFill/>
        </p:spPr>
        <p:txBody>
          <a:bodyPr wrap="square" rtlCol="0">
            <a:spAutoFit/>
          </a:bodyPr>
          <a:lstStyle/>
          <a:p>
            <a:pPr marL="596360" indent="-596360">
              <a:buFont typeface="Arial" panose="020B0604020202020204" pitchFamily="34" charset="0"/>
              <a:buChar char="•"/>
            </a:pPr>
            <a:r>
              <a:rPr lang="en-US" sz="4174" dirty="0">
                <a:solidFill>
                  <a:schemeClr val="accent1">
                    <a:lumMod val="50000"/>
                  </a:schemeClr>
                </a:solidFill>
              </a:rPr>
              <a:t>Data collection on previous IT experience and training needed to strengthen analysis of outcomes data</a:t>
            </a:r>
          </a:p>
          <a:p>
            <a:pPr marL="596360" indent="-596360">
              <a:buFont typeface="Arial" panose="020B0604020202020204" pitchFamily="34" charset="0"/>
              <a:buChar char="•"/>
            </a:pPr>
            <a:r>
              <a:rPr lang="en-US" sz="4174" dirty="0">
                <a:solidFill>
                  <a:schemeClr val="accent1">
                    <a:lumMod val="50000"/>
                  </a:schemeClr>
                </a:solidFill>
              </a:rPr>
              <a:t>Consideration of alternatives to direct provision of IT training warranted (e.g., sponsoring training via technical colleges)</a:t>
            </a:r>
          </a:p>
        </p:txBody>
      </p:sp>
      <p:sp>
        <p:nvSpPr>
          <p:cNvPr id="21" name="TextBox 20"/>
          <p:cNvSpPr txBox="1"/>
          <p:nvPr/>
        </p:nvSpPr>
        <p:spPr>
          <a:xfrm>
            <a:off x="23609510" y="6322937"/>
            <a:ext cx="19241238" cy="5632311"/>
          </a:xfrm>
          <a:prstGeom prst="rect">
            <a:avLst/>
          </a:prstGeom>
          <a:noFill/>
        </p:spPr>
        <p:txBody>
          <a:bodyPr wrap="square" rtlCol="0">
            <a:spAutoFit/>
          </a:bodyPr>
          <a:lstStyle/>
          <a:p>
            <a:pPr marL="715632" indent="-715632">
              <a:buFont typeface="Arial" panose="020B0604020202020204" pitchFamily="34" charset="0"/>
              <a:buChar char="•"/>
            </a:pPr>
            <a:r>
              <a:rPr lang="en-US" sz="4000" dirty="0">
                <a:solidFill>
                  <a:schemeClr val="accent1">
                    <a:lumMod val="50000"/>
                  </a:schemeClr>
                </a:solidFill>
              </a:rPr>
              <a:t>Business Applications Plus (shortest duration) lead to the most Successful Employment Outcomes (SEOs: 13) and the highest proportion of SEOs related to the training (84.6%). Programming (longest duration) produced the</a:t>
            </a:r>
            <a:r>
              <a:rPr lang="en-US" sz="4000" dirty="0">
                <a:solidFill>
                  <a:srgbClr val="FF0000"/>
                </a:solidFill>
              </a:rPr>
              <a:t> </a:t>
            </a:r>
            <a:r>
              <a:rPr lang="en-US" sz="4000" dirty="0">
                <a:solidFill>
                  <a:schemeClr val="accent1">
                    <a:lumMod val="50000"/>
                  </a:schemeClr>
                </a:solidFill>
              </a:rPr>
              <a:t>highest rehabilitation rate (66.7%).</a:t>
            </a:r>
          </a:p>
          <a:p>
            <a:pPr marL="715632" indent="-715632">
              <a:buFont typeface="Arial" panose="020B0604020202020204" pitchFamily="34" charset="0"/>
              <a:buChar char="•"/>
            </a:pPr>
            <a:r>
              <a:rPr lang="en-US" sz="4000" dirty="0">
                <a:solidFill>
                  <a:schemeClr val="accent1">
                    <a:lumMod val="50000"/>
                  </a:schemeClr>
                </a:solidFill>
              </a:rPr>
              <a:t>Average hourly wage at closure for ITTC participants was</a:t>
            </a:r>
            <a:r>
              <a:rPr lang="en-US" sz="4000" dirty="0">
                <a:solidFill>
                  <a:srgbClr val="FF0000"/>
                </a:solidFill>
              </a:rPr>
              <a:t> </a:t>
            </a:r>
            <a:r>
              <a:rPr lang="en-US" sz="4000" dirty="0">
                <a:solidFill>
                  <a:schemeClr val="accent1">
                    <a:lumMod val="50000"/>
                  </a:schemeClr>
                </a:solidFill>
              </a:rPr>
              <a:t>higher than wages for members of comparative sample with same occupation, but lower than prevailing wage for those occupations in general workforce (experienced workers).</a:t>
            </a:r>
          </a:p>
          <a:p>
            <a:pPr marL="715632" indent="-715632">
              <a:buFont typeface="Arial" panose="020B0604020202020204" pitchFamily="34" charset="0"/>
              <a:buChar char="•"/>
            </a:pPr>
            <a:r>
              <a:rPr lang="en-US" sz="4000" dirty="0">
                <a:solidFill>
                  <a:schemeClr val="accent1">
                    <a:lumMod val="50000"/>
                  </a:schemeClr>
                </a:solidFill>
              </a:rPr>
              <a:t>Expenditures for ITTC consumers was, on average, 4.84 times those for consumers served in the</a:t>
            </a:r>
            <a:r>
              <a:rPr lang="en-US" sz="4000" dirty="0">
                <a:solidFill>
                  <a:srgbClr val="FF0000"/>
                </a:solidFill>
              </a:rPr>
              <a:t> </a:t>
            </a:r>
            <a:r>
              <a:rPr lang="en-US" sz="4000" dirty="0">
                <a:solidFill>
                  <a:schemeClr val="accent1">
                    <a:lumMod val="50000"/>
                  </a:schemeClr>
                </a:solidFill>
              </a:rPr>
              <a:t>general program.</a:t>
            </a:r>
            <a:endParaRPr lang="en-US" sz="4000" dirty="0">
              <a:solidFill>
                <a:srgbClr val="FF0000"/>
              </a:solidFill>
            </a:endParaRP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725524" y="2240114"/>
            <a:ext cx="5681343" cy="1792013"/>
          </a:xfrm>
          <a:prstGeom prst="rect">
            <a:avLst/>
          </a:prstGeom>
        </p:spPr>
      </p:pic>
      <p:graphicFrame>
        <p:nvGraphicFramePr>
          <p:cNvPr id="7" name="Table 6">
            <a:extLst>
              <a:ext uri="{FF2B5EF4-FFF2-40B4-BE49-F238E27FC236}">
                <a16:creationId xmlns:a16="http://schemas.microsoft.com/office/drawing/2014/main" id="{BBC5A545-5564-4A90-A9C4-BC4BCFA45B55}"/>
              </a:ext>
            </a:extLst>
          </p:cNvPr>
          <p:cNvGraphicFramePr>
            <a:graphicFrameLocks noGrp="1"/>
          </p:cNvGraphicFramePr>
          <p:nvPr>
            <p:extLst>
              <p:ext uri="{D42A27DB-BD31-4B8C-83A1-F6EECF244321}">
                <p14:modId xmlns:p14="http://schemas.microsoft.com/office/powerpoint/2010/main" val="2314115006"/>
              </p:ext>
            </p:extLst>
          </p:nvPr>
        </p:nvGraphicFramePr>
        <p:xfrm>
          <a:off x="24065163" y="12084794"/>
          <a:ext cx="18785584" cy="7168404"/>
        </p:xfrm>
        <a:graphic>
          <a:graphicData uri="http://schemas.openxmlformats.org/drawingml/2006/table">
            <a:tbl>
              <a:tblPr>
                <a:tableStyleId>{5C22544A-7EE6-4342-B048-85BDC9FD1C3A}</a:tableStyleId>
              </a:tblPr>
              <a:tblGrid>
                <a:gridCol w="8003044">
                  <a:extLst>
                    <a:ext uri="{9D8B030D-6E8A-4147-A177-3AD203B41FA5}">
                      <a16:colId xmlns:a16="http://schemas.microsoft.com/office/drawing/2014/main" val="1025221896"/>
                    </a:ext>
                  </a:extLst>
                </a:gridCol>
                <a:gridCol w="2156508">
                  <a:extLst>
                    <a:ext uri="{9D8B030D-6E8A-4147-A177-3AD203B41FA5}">
                      <a16:colId xmlns:a16="http://schemas.microsoft.com/office/drawing/2014/main" val="3131009218"/>
                    </a:ext>
                  </a:extLst>
                </a:gridCol>
                <a:gridCol w="2156508">
                  <a:extLst>
                    <a:ext uri="{9D8B030D-6E8A-4147-A177-3AD203B41FA5}">
                      <a16:colId xmlns:a16="http://schemas.microsoft.com/office/drawing/2014/main" val="2901674106"/>
                    </a:ext>
                  </a:extLst>
                </a:gridCol>
                <a:gridCol w="2156508">
                  <a:extLst>
                    <a:ext uri="{9D8B030D-6E8A-4147-A177-3AD203B41FA5}">
                      <a16:colId xmlns:a16="http://schemas.microsoft.com/office/drawing/2014/main" val="1135332882"/>
                    </a:ext>
                  </a:extLst>
                </a:gridCol>
                <a:gridCol w="2156508">
                  <a:extLst>
                    <a:ext uri="{9D8B030D-6E8A-4147-A177-3AD203B41FA5}">
                      <a16:colId xmlns:a16="http://schemas.microsoft.com/office/drawing/2014/main" val="2955842366"/>
                    </a:ext>
                  </a:extLst>
                </a:gridCol>
                <a:gridCol w="2156508">
                  <a:extLst>
                    <a:ext uri="{9D8B030D-6E8A-4147-A177-3AD203B41FA5}">
                      <a16:colId xmlns:a16="http://schemas.microsoft.com/office/drawing/2014/main" val="1675295731"/>
                    </a:ext>
                  </a:extLst>
                </a:gridCol>
              </a:tblGrid>
              <a:tr h="861976">
                <a:tc>
                  <a:txBody>
                    <a:bodyPr/>
                    <a:lstStyle/>
                    <a:p>
                      <a:pPr algn="ctr"/>
                      <a:r>
                        <a:rPr lang="en-US" sz="2800" u="none" strike="noStrike" dirty="0">
                          <a:effectLst/>
                          <a:latin typeface="Arial" panose="020B0604020202020204" pitchFamily="34" charset="0"/>
                          <a:cs typeface="Arial" panose="020B0604020202020204" pitchFamily="34" charset="0"/>
                        </a:rPr>
                        <a:t>Measure  (July 1, 2015 - June 30, 2018)</a:t>
                      </a:r>
                      <a:endParaRPr lang="en-US" dirty="0"/>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Total</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err="1">
                          <a:solidFill>
                            <a:schemeClr val="bg1"/>
                          </a:solidFill>
                          <a:effectLst/>
                          <a:latin typeface="Arial" panose="020B0604020202020204" pitchFamily="34" charset="0"/>
                          <a:cs typeface="Arial" panose="020B0604020202020204" pitchFamily="34" charset="0"/>
                        </a:rPr>
                        <a:t>Programm</a:t>
                      </a:r>
                      <a:r>
                        <a:rPr lang="en-US" sz="2800" b="1" u="none" strike="noStrike" dirty="0">
                          <a:solidFill>
                            <a:schemeClr val="bg1"/>
                          </a:solidFill>
                          <a:effectLst/>
                          <a:latin typeface="Arial" panose="020B0604020202020204" pitchFamily="34" charset="0"/>
                          <a:cs typeface="Arial" panose="020B0604020202020204" pitchFamily="34" charset="0"/>
                        </a:rPr>
                        <a:t> </a:t>
                      </a:r>
                    </a:p>
                    <a:p>
                      <a:pPr algn="ctr" fontAlgn="ctr"/>
                      <a:r>
                        <a:rPr lang="en-US" sz="2800" b="1" u="none" strike="noStrike" dirty="0">
                          <a:solidFill>
                            <a:schemeClr val="bg1"/>
                          </a:solidFill>
                          <a:effectLst/>
                          <a:latin typeface="Arial" panose="020B0604020202020204" pitchFamily="34" charset="0"/>
                          <a:cs typeface="Arial" panose="020B0604020202020204" pitchFamily="34" charset="0"/>
                        </a:rPr>
                        <a:t>-</a:t>
                      </a:r>
                      <a:r>
                        <a:rPr lang="en-US" sz="2800" b="1" u="none" strike="noStrike" dirty="0" err="1">
                          <a:solidFill>
                            <a:schemeClr val="bg1"/>
                          </a:solidFill>
                          <a:effectLst/>
                          <a:latin typeface="Arial" panose="020B0604020202020204" pitchFamily="34" charset="0"/>
                          <a:cs typeface="Arial" panose="020B0604020202020204" pitchFamily="34" charset="0"/>
                        </a:rPr>
                        <a:t>ing</a:t>
                      </a:r>
                      <a:endParaRPr lang="en-US" sz="28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fontAlgn="ctr"/>
                      <a:r>
                        <a:rPr lang="en-US" sz="2800" b="1" u="none" strike="noStrike" dirty="0">
                          <a:solidFill>
                            <a:schemeClr val="bg1"/>
                          </a:solidFill>
                          <a:effectLst/>
                          <a:latin typeface="Arial" panose="020B0604020202020204" pitchFamily="34" charset="0"/>
                          <a:cs typeface="Arial" panose="020B0604020202020204" pitchFamily="34" charset="0"/>
                        </a:rPr>
                        <a:t>CAD</a:t>
                      </a:r>
                      <a:endParaRPr lang="en-US" sz="28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fontAlgn="ctr"/>
                      <a:r>
                        <a:rPr lang="en-US" sz="2800" b="1" u="none" strike="noStrike" dirty="0">
                          <a:solidFill>
                            <a:schemeClr val="bg1"/>
                          </a:solidFill>
                          <a:effectLst/>
                          <a:latin typeface="Arial" panose="020B0604020202020204" pitchFamily="34" charset="0"/>
                          <a:cs typeface="Arial" panose="020B0604020202020204" pitchFamily="34" charset="0"/>
                        </a:rPr>
                        <a:t>NSS</a:t>
                      </a:r>
                      <a:endParaRPr lang="en-US" sz="28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fontAlgn="ctr"/>
                      <a:r>
                        <a:rPr lang="en-US" sz="2800" b="1" u="none" strike="noStrike" dirty="0">
                          <a:solidFill>
                            <a:schemeClr val="bg1"/>
                          </a:solidFill>
                          <a:effectLst/>
                          <a:latin typeface="Arial" panose="020B0604020202020204" pitchFamily="34" charset="0"/>
                          <a:cs typeface="Arial" panose="020B0604020202020204" pitchFamily="34" charset="0"/>
                        </a:rPr>
                        <a:t>BAP</a:t>
                      </a:r>
                      <a:endParaRPr lang="en-US" sz="28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6600"/>
                    </a:solidFill>
                  </a:tcPr>
                </a:tc>
                <a:extLst>
                  <a:ext uri="{0D108BD9-81ED-4DB2-BD59-A6C34878D82A}">
                    <a16:rowId xmlns:a16="http://schemas.microsoft.com/office/drawing/2014/main" val="1425775659"/>
                  </a:ext>
                </a:extLst>
              </a:tr>
              <a:tr h="640761">
                <a:tc gridSpan="6">
                  <a:txBody>
                    <a:bodyPr/>
                    <a:lstStyle/>
                    <a:p>
                      <a:pPr algn="ctr" fontAlgn="ctr"/>
                      <a:r>
                        <a:rPr lang="en-US" sz="2800" b="1" u="none" strike="noStrike" dirty="0">
                          <a:solidFill>
                            <a:srgbClr val="0000CC"/>
                          </a:solidFill>
                          <a:effectLst/>
                          <a:latin typeface="Arial" panose="020B0604020202020204" pitchFamily="34" charset="0"/>
                          <a:cs typeface="Arial" panose="020B0604020202020204" pitchFamily="34" charset="0"/>
                        </a:rPr>
                        <a:t>CONSUMERS SERVED</a:t>
                      </a:r>
                      <a:endParaRPr lang="en-US" sz="2800" b="1" i="1" u="none" strike="noStrike" dirty="0">
                        <a:solidFill>
                          <a:srgbClr val="0000CC"/>
                        </a:solidFill>
                        <a:effectLst/>
                        <a:latin typeface="Arial" panose="020B0604020202020204" pitchFamily="34" charset="0"/>
                        <a:cs typeface="Arial" panose="020B0604020202020204" pitchFamily="34"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48871383"/>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Total Capacity to Serve (Aggregate # of Seats)</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122</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18</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40</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24</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40</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3897507"/>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Number Enrolled (Aggregate)</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114</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16</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36</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25</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37</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6997926"/>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Percentage of Capacity Served</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93.4%</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88.9%</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90.0%</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104.2%</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92.5%</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3414179"/>
                  </a:ext>
                </a:extLst>
              </a:tr>
              <a:tr h="640761">
                <a:tc gridSpan="6">
                  <a:txBody>
                    <a:bodyPr/>
                    <a:lstStyle/>
                    <a:p>
                      <a:pPr algn="ctr" fontAlgn="ctr"/>
                      <a:r>
                        <a:rPr lang="en-US" sz="2800" b="1" u="none" strike="noStrike" dirty="0">
                          <a:solidFill>
                            <a:srgbClr val="0000CC"/>
                          </a:solidFill>
                          <a:effectLst/>
                          <a:latin typeface="Arial" panose="020B0604020202020204" pitchFamily="34" charset="0"/>
                          <a:cs typeface="Arial" panose="020B0604020202020204" pitchFamily="34" charset="0"/>
                        </a:rPr>
                        <a:t>COMPLETION</a:t>
                      </a:r>
                      <a:endParaRPr lang="en-US" sz="2800" b="1" i="1" u="none" strike="noStrike" dirty="0">
                        <a:solidFill>
                          <a:srgbClr val="0000CC"/>
                        </a:solidFill>
                        <a:effectLst/>
                        <a:latin typeface="Arial" panose="020B0604020202020204" pitchFamily="34" charset="0"/>
                        <a:cs typeface="Arial" panose="020B0604020202020204" pitchFamily="34"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68206489"/>
                  </a:ext>
                </a:extLst>
              </a:tr>
              <a:tr h="470927">
                <a:tc>
                  <a:txBody>
                    <a:bodyPr/>
                    <a:lstStyle/>
                    <a:p>
                      <a:pPr algn="ctr" fontAlgn="ctr"/>
                      <a:r>
                        <a:rPr lang="en-US" sz="2800" u="none" strike="noStrike" dirty="0">
                          <a:effectLst/>
                          <a:latin typeface="Arial" panose="020B0604020202020204" pitchFamily="34" charset="0"/>
                          <a:cs typeface="Arial" panose="020B0604020202020204" pitchFamily="34" charset="0"/>
                        </a:rPr>
                        <a:t># Completed Training Course</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66</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8</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18</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11</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29</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4039819"/>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 Did Not Complete</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39</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8</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9</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14</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8</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7104823"/>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Course not yet ended</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9</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0</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9</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0</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0</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3791674"/>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Completion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62.9%</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50.0%</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66.7%</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44.0%</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78.4%</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7563140"/>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Completers as a Percentage of Capacity</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57.9%</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44.4%</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56.3%</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45.8%</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72.5%</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026793"/>
                  </a:ext>
                </a:extLst>
              </a:tr>
              <a:tr h="640761">
                <a:tc gridSpan="6">
                  <a:txBody>
                    <a:bodyPr/>
                    <a:lstStyle/>
                    <a:p>
                      <a:pPr algn="ctr" fontAlgn="ctr"/>
                      <a:r>
                        <a:rPr lang="en-US" sz="2800" b="1" u="none" strike="noStrike" dirty="0">
                          <a:solidFill>
                            <a:srgbClr val="0000CC"/>
                          </a:solidFill>
                          <a:effectLst/>
                          <a:latin typeface="Arial" panose="020B0604020202020204" pitchFamily="34" charset="0"/>
                          <a:cs typeface="Arial" panose="020B0604020202020204" pitchFamily="34" charset="0"/>
                        </a:rPr>
                        <a:t>CREDENTIALS</a:t>
                      </a:r>
                      <a:endParaRPr lang="en-US" sz="2800" b="1" i="1" u="none" strike="noStrike" dirty="0">
                        <a:solidFill>
                          <a:srgbClr val="0000CC"/>
                        </a:solidFill>
                        <a:effectLst/>
                        <a:latin typeface="Arial" panose="020B0604020202020204" pitchFamily="34" charset="0"/>
                        <a:cs typeface="Arial" panose="020B0604020202020204" pitchFamily="34"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1826041"/>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 Certifications Earned</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67</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0</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34</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33</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0</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9199079"/>
                  </a:ext>
                </a:extLst>
              </a:tr>
              <a:tr h="434802">
                <a:tc>
                  <a:txBody>
                    <a:bodyPr/>
                    <a:lstStyle/>
                    <a:p>
                      <a:pPr algn="ctr" fontAlgn="ctr"/>
                      <a:r>
                        <a:rPr lang="en-US" sz="2800" u="none" strike="noStrike" dirty="0">
                          <a:effectLst/>
                          <a:latin typeface="Arial" panose="020B0604020202020204" pitchFamily="34" charset="0"/>
                          <a:cs typeface="Arial" panose="020B0604020202020204" pitchFamily="34" charset="0"/>
                        </a:rPr>
                        <a:t># Consumers Who Earned Certification(s)</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38</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5"/>
                          </a:solidFill>
                          <a:effectLst/>
                          <a:latin typeface="Arial" panose="020B0604020202020204" pitchFamily="34" charset="0"/>
                          <a:cs typeface="Arial" panose="020B0604020202020204" pitchFamily="34" charset="0"/>
                        </a:rPr>
                        <a:t>0</a:t>
                      </a:r>
                      <a:endParaRPr lang="en-US" sz="2800" b="0" i="0" u="none" strike="noStrike" dirty="0">
                        <a:solidFill>
                          <a:schemeClr val="accent5"/>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accent6"/>
                          </a:solidFill>
                          <a:effectLst/>
                          <a:latin typeface="Arial" panose="020B0604020202020204" pitchFamily="34" charset="0"/>
                          <a:cs typeface="Arial" panose="020B0604020202020204" pitchFamily="34" charset="0"/>
                        </a:rPr>
                        <a:t>22</a:t>
                      </a:r>
                      <a:endParaRPr lang="en-US" sz="2800" b="0" i="0" u="none" strike="noStrike" dirty="0">
                        <a:solidFill>
                          <a:schemeClr val="accent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chemeClr val="tx2"/>
                          </a:solidFill>
                          <a:effectLst/>
                          <a:latin typeface="Arial" panose="020B0604020202020204" pitchFamily="34" charset="0"/>
                          <a:cs typeface="Arial" panose="020B0604020202020204" pitchFamily="34" charset="0"/>
                        </a:rPr>
                        <a:t>16</a:t>
                      </a:r>
                      <a:endParaRPr lang="en-US" sz="2800" b="0" i="0" u="none" strike="noStrike" dirty="0">
                        <a:solidFill>
                          <a:schemeClr val="tx2"/>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u="none" strike="noStrike" dirty="0">
                          <a:solidFill>
                            <a:srgbClr val="006600"/>
                          </a:solidFill>
                          <a:effectLst/>
                          <a:latin typeface="Arial" panose="020B0604020202020204" pitchFamily="34" charset="0"/>
                          <a:cs typeface="Arial" panose="020B0604020202020204" pitchFamily="34" charset="0"/>
                        </a:rPr>
                        <a:t>0</a:t>
                      </a:r>
                      <a:endParaRPr lang="en-US" sz="2800" b="0" i="0" u="none" strike="noStrike" dirty="0">
                        <a:solidFill>
                          <a:srgbClr val="0066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7511592"/>
                  </a:ext>
                </a:extLst>
              </a:tr>
            </a:tbl>
          </a:graphicData>
        </a:graphic>
      </p:graphicFrame>
      <p:graphicFrame>
        <p:nvGraphicFramePr>
          <p:cNvPr id="8" name="Table 7">
            <a:extLst>
              <a:ext uri="{FF2B5EF4-FFF2-40B4-BE49-F238E27FC236}">
                <a16:creationId xmlns:a16="http://schemas.microsoft.com/office/drawing/2014/main" id="{696A892B-FC40-400C-B551-C4E78AF7E592}"/>
              </a:ext>
            </a:extLst>
          </p:cNvPr>
          <p:cNvGraphicFramePr>
            <a:graphicFrameLocks noGrp="1"/>
          </p:cNvGraphicFramePr>
          <p:nvPr>
            <p:extLst>
              <p:ext uri="{D42A27DB-BD31-4B8C-83A1-F6EECF244321}">
                <p14:modId xmlns:p14="http://schemas.microsoft.com/office/powerpoint/2010/main" val="388849696"/>
              </p:ext>
            </p:extLst>
          </p:nvPr>
        </p:nvGraphicFramePr>
        <p:xfrm>
          <a:off x="24065163" y="20518871"/>
          <a:ext cx="18785587" cy="3901440"/>
        </p:xfrm>
        <a:graphic>
          <a:graphicData uri="http://schemas.openxmlformats.org/drawingml/2006/table">
            <a:tbl>
              <a:tblPr>
                <a:tableStyleId>{5C22544A-7EE6-4342-B048-85BDC9FD1C3A}</a:tableStyleId>
              </a:tblPr>
              <a:tblGrid>
                <a:gridCol w="5525837">
                  <a:extLst>
                    <a:ext uri="{9D8B030D-6E8A-4147-A177-3AD203B41FA5}">
                      <a16:colId xmlns:a16="http://schemas.microsoft.com/office/drawing/2014/main" val="3058931028"/>
                    </a:ext>
                  </a:extLst>
                </a:gridCol>
                <a:gridCol w="1894250">
                  <a:extLst>
                    <a:ext uri="{9D8B030D-6E8A-4147-A177-3AD203B41FA5}">
                      <a16:colId xmlns:a16="http://schemas.microsoft.com/office/drawing/2014/main" val="3984157187"/>
                    </a:ext>
                  </a:extLst>
                </a:gridCol>
                <a:gridCol w="1894250">
                  <a:extLst>
                    <a:ext uri="{9D8B030D-6E8A-4147-A177-3AD203B41FA5}">
                      <a16:colId xmlns:a16="http://schemas.microsoft.com/office/drawing/2014/main" val="1606117410"/>
                    </a:ext>
                  </a:extLst>
                </a:gridCol>
                <a:gridCol w="1894250">
                  <a:extLst>
                    <a:ext uri="{9D8B030D-6E8A-4147-A177-3AD203B41FA5}">
                      <a16:colId xmlns:a16="http://schemas.microsoft.com/office/drawing/2014/main" val="1122485804"/>
                    </a:ext>
                  </a:extLst>
                </a:gridCol>
                <a:gridCol w="1894250">
                  <a:extLst>
                    <a:ext uri="{9D8B030D-6E8A-4147-A177-3AD203B41FA5}">
                      <a16:colId xmlns:a16="http://schemas.microsoft.com/office/drawing/2014/main" val="652124458"/>
                    </a:ext>
                  </a:extLst>
                </a:gridCol>
                <a:gridCol w="1894250">
                  <a:extLst>
                    <a:ext uri="{9D8B030D-6E8A-4147-A177-3AD203B41FA5}">
                      <a16:colId xmlns:a16="http://schemas.microsoft.com/office/drawing/2014/main" val="2484790137"/>
                    </a:ext>
                  </a:extLst>
                </a:gridCol>
                <a:gridCol w="1894250">
                  <a:extLst>
                    <a:ext uri="{9D8B030D-6E8A-4147-A177-3AD203B41FA5}">
                      <a16:colId xmlns:a16="http://schemas.microsoft.com/office/drawing/2014/main" val="4087443716"/>
                    </a:ext>
                  </a:extLst>
                </a:gridCol>
                <a:gridCol w="1894250">
                  <a:extLst>
                    <a:ext uri="{9D8B030D-6E8A-4147-A177-3AD203B41FA5}">
                      <a16:colId xmlns:a16="http://schemas.microsoft.com/office/drawing/2014/main" val="3837444725"/>
                    </a:ext>
                  </a:extLst>
                </a:gridCol>
              </a:tblGrid>
              <a:tr h="381000">
                <a:tc rowSpan="2">
                  <a:txBody>
                    <a:bodyPr/>
                    <a:lstStyle/>
                    <a:p>
                      <a:pPr marL="0" marR="0" lvl="0" indent="0" algn="ctr" defTabSz="4794870" rtl="0" eaLnBrk="1" fontAlgn="ctr" latinLnBrk="0" hangingPunct="1">
                        <a:lnSpc>
                          <a:spcPct val="100000"/>
                        </a:lnSpc>
                        <a:spcBef>
                          <a:spcPts val="0"/>
                        </a:spcBef>
                        <a:spcAft>
                          <a:spcPts val="0"/>
                        </a:spcAft>
                        <a:buClrTx/>
                        <a:buSzTx/>
                        <a:buFontTx/>
                        <a:buNone/>
                        <a:tabLst/>
                        <a:defRPr/>
                      </a:pPr>
                      <a:r>
                        <a:rPr lang="en-US" sz="2800" u="none" strike="noStrike" dirty="0">
                          <a:effectLst/>
                          <a:latin typeface="Arial" panose="020B0604020202020204" pitchFamily="34" charset="0"/>
                          <a:cs typeface="Arial" panose="020B0604020202020204" pitchFamily="34" charset="0"/>
                        </a:rPr>
                        <a:t>Measure  (July 1, 2015 - June 30, 2018)</a:t>
                      </a:r>
                      <a:endParaRPr lang="en-US" sz="2800" dirty="0"/>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marL="0" marR="0" lvl="0" indent="0" algn="ctr" defTabSz="4794870" rtl="0" eaLnBrk="1" fontAlgn="ctr" latinLnBrk="0" hangingPunct="1">
                        <a:lnSpc>
                          <a:spcPct val="100000"/>
                        </a:lnSpc>
                        <a:spcBef>
                          <a:spcPts val="0"/>
                        </a:spcBef>
                        <a:spcAft>
                          <a:spcPts val="0"/>
                        </a:spcAft>
                        <a:buClrTx/>
                        <a:buSzTx/>
                        <a:buFontTx/>
                        <a:buNone/>
                        <a:tabLst/>
                        <a:defRPr/>
                      </a:pPr>
                      <a:r>
                        <a:rPr lang="en-US" sz="2800" b="1" u="none" strike="noStrike" dirty="0">
                          <a:effectLst/>
                          <a:latin typeface="Arial" panose="020B0604020202020204" pitchFamily="34" charset="0"/>
                          <a:cs typeface="Arial" panose="020B0604020202020204" pitchFamily="34" charset="0"/>
                        </a:rPr>
                        <a:t>ITTC</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2800" b="0" i="0" u="none" strike="noStrike" dirty="0">
                        <a:solidFill>
                          <a:srgbClr val="00B0F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2800" b="0" i="0" u="none" strike="noStrike" dirty="0">
                        <a:solidFill>
                          <a:srgbClr val="C6591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2800" b="0" i="0" u="none" strike="noStrike" dirty="0">
                        <a:solidFill>
                          <a:srgbClr val="305496"/>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2800" b="0" i="0" u="none" strike="noStrike" dirty="0">
                        <a:solidFill>
                          <a:srgbClr val="BF8F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fontAlgn="ctr"/>
                      <a:r>
                        <a:rPr lang="en-US" sz="2800" b="1" i="0" u="none" strike="noStrike" dirty="0" err="1">
                          <a:solidFill>
                            <a:schemeClr val="tx1"/>
                          </a:solidFill>
                          <a:effectLst/>
                          <a:latin typeface="Arial" panose="020B0604020202020204" pitchFamily="34" charset="0"/>
                          <a:cs typeface="Arial" panose="020B0604020202020204" pitchFamily="34" charset="0"/>
                        </a:rPr>
                        <a:t>Compara</a:t>
                      </a:r>
                      <a:r>
                        <a:rPr lang="en-US" sz="2800" b="1" i="0" u="none" strike="noStrike" dirty="0">
                          <a:solidFill>
                            <a:schemeClr val="tx1"/>
                          </a:solidFill>
                          <a:effectLst/>
                          <a:latin typeface="Arial" panose="020B0604020202020204" pitchFamily="34" charset="0"/>
                          <a:cs typeface="Arial" panose="020B0604020202020204" pitchFamily="34" charset="0"/>
                        </a:rPr>
                        <a:t>   -</a:t>
                      </a:r>
                      <a:r>
                        <a:rPr lang="en-US" sz="2800" b="1" i="0" u="none" strike="noStrike" dirty="0" err="1">
                          <a:solidFill>
                            <a:schemeClr val="tx1"/>
                          </a:solidFill>
                          <a:effectLst/>
                          <a:latin typeface="Arial" panose="020B0604020202020204" pitchFamily="34" charset="0"/>
                          <a:cs typeface="Arial" panose="020B0604020202020204" pitchFamily="34" charset="0"/>
                        </a:rPr>
                        <a:t>tive</a:t>
                      </a:r>
                      <a:r>
                        <a:rPr lang="en-US" sz="2800" b="1" i="0" u="none" strike="noStrike" dirty="0">
                          <a:solidFill>
                            <a:schemeClr val="tx1"/>
                          </a:solidFill>
                          <a:effectLst/>
                          <a:latin typeface="Arial" panose="020B0604020202020204" pitchFamily="34" charset="0"/>
                          <a:cs typeface="Arial" panose="020B0604020202020204" pitchFamily="34" charset="0"/>
                        </a:rPr>
                        <a:t> Sample*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rowSpan="2">
                  <a:txBody>
                    <a:bodyPr/>
                    <a:lstStyle/>
                    <a:p>
                      <a:pPr algn="ctr" fontAlgn="ctr"/>
                      <a:r>
                        <a:rPr lang="en-US" sz="2800" b="1" i="0" u="none" strike="noStrike" dirty="0">
                          <a:solidFill>
                            <a:schemeClr val="tx1"/>
                          </a:solidFill>
                          <a:effectLst/>
                          <a:latin typeface="Arial" panose="020B0604020202020204" pitchFamily="34" charset="0"/>
                          <a:cs typeface="Arial" panose="020B0604020202020204" pitchFamily="34" charset="0"/>
                        </a:rPr>
                        <a:t>ALL SCVRD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420242025"/>
                  </a:ext>
                </a:extLst>
              </a:tr>
              <a:tr h="381000">
                <a:tc vMerge="1">
                  <a:txBody>
                    <a:bodyPr/>
                    <a:lstStyle/>
                    <a:p>
                      <a:pPr algn="ctr" fontAlgn="ct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a:effectLst/>
                          <a:latin typeface="Arial" panose="020B0604020202020204" pitchFamily="34" charset="0"/>
                          <a:cs typeface="Arial" panose="020B0604020202020204" pitchFamily="34" charset="0"/>
                        </a:rPr>
                        <a:t>Total</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u="none" strike="noStrike" dirty="0" err="1">
                          <a:solidFill>
                            <a:schemeClr val="bg1"/>
                          </a:solidFill>
                          <a:effectLst/>
                          <a:latin typeface="Arial" panose="020B0604020202020204" pitchFamily="34" charset="0"/>
                          <a:cs typeface="Arial" panose="020B0604020202020204" pitchFamily="34" charset="0"/>
                        </a:rPr>
                        <a:t>Programm-ing</a:t>
                      </a:r>
                      <a:endParaRPr lang="en-US" sz="28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fontAlgn="ctr"/>
                      <a:r>
                        <a:rPr lang="en-US" sz="2800" b="1" u="none" strike="noStrike" dirty="0">
                          <a:solidFill>
                            <a:schemeClr val="bg1"/>
                          </a:solidFill>
                          <a:effectLst/>
                          <a:latin typeface="Arial" panose="020B0604020202020204" pitchFamily="34" charset="0"/>
                          <a:cs typeface="Arial" panose="020B0604020202020204" pitchFamily="34" charset="0"/>
                        </a:rPr>
                        <a:t>CAD</a:t>
                      </a:r>
                      <a:endParaRPr lang="en-US" sz="28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fontAlgn="ctr"/>
                      <a:r>
                        <a:rPr lang="en-US" sz="2800" b="1" u="none" strike="noStrike" dirty="0">
                          <a:solidFill>
                            <a:schemeClr val="bg1"/>
                          </a:solidFill>
                          <a:effectLst/>
                          <a:latin typeface="Arial" panose="020B0604020202020204" pitchFamily="34" charset="0"/>
                          <a:cs typeface="Arial" panose="020B0604020202020204" pitchFamily="34" charset="0"/>
                        </a:rPr>
                        <a:t>NSS</a:t>
                      </a:r>
                      <a:endParaRPr lang="en-US" sz="28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fontAlgn="ctr"/>
                      <a:r>
                        <a:rPr lang="en-US" sz="2800" b="1" u="none" strike="noStrike" dirty="0">
                          <a:solidFill>
                            <a:schemeClr val="bg1"/>
                          </a:solidFill>
                          <a:effectLst/>
                          <a:latin typeface="Arial" panose="020B0604020202020204" pitchFamily="34" charset="0"/>
                          <a:cs typeface="Arial" panose="020B0604020202020204" pitchFamily="34" charset="0"/>
                        </a:rPr>
                        <a:t>BAP</a:t>
                      </a:r>
                      <a:endParaRPr lang="en-US" sz="28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6600"/>
                    </a:solidFill>
                  </a:tcPr>
                </a:tc>
                <a:tc vMerge="1">
                  <a:txBody>
                    <a:bodyPr/>
                    <a:lstStyle/>
                    <a:p>
                      <a:pPr algn="ctr" fontAlgn="ctr"/>
                      <a:endParaRPr lang="en-US" sz="2800" b="0" i="0" u="none" strike="noStrike" dirty="0">
                        <a:solidFill>
                          <a:srgbClr val="BF8F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fontAlgn="ctr"/>
                      <a:endParaRPr lang="en-US" sz="2800" b="0" i="0" u="none" strike="noStrike" dirty="0">
                        <a:solidFill>
                          <a:srgbClr val="BF8F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4410033"/>
                  </a:ext>
                </a:extLst>
              </a:tr>
              <a:tr h="381000">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Cases Closed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55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5"/>
                          </a:solidFill>
                          <a:effectLst/>
                          <a:latin typeface="Arial" panose="020B0604020202020204" pitchFamily="34" charset="0"/>
                          <a:cs typeface="Arial" panose="020B0604020202020204" pitchFamily="34" charset="0"/>
                        </a:rPr>
                        <a:t>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6"/>
                          </a:solidFill>
                          <a:effectLst/>
                          <a:latin typeface="Arial" panose="020B0604020202020204" pitchFamily="34" charset="0"/>
                          <a:cs typeface="Arial" panose="020B0604020202020204" pitchFamily="34" charset="0"/>
                        </a:rPr>
                        <a:t>18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tx2"/>
                          </a:solidFill>
                          <a:effectLst/>
                          <a:latin typeface="Arial" panose="020B0604020202020204" pitchFamily="34" charset="0"/>
                          <a:cs typeface="Arial" panose="020B0604020202020204" pitchFamily="34" charset="0"/>
                        </a:rPr>
                        <a:t>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rgbClr val="006600"/>
                          </a:solidFill>
                          <a:effectLst/>
                          <a:latin typeface="Arial" panose="020B0604020202020204" pitchFamily="34" charset="0"/>
                          <a:cs typeface="Arial" panose="020B0604020202020204" pitchFamily="34" charset="0"/>
                        </a:rPr>
                        <a:t>22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2,149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35,584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610513407"/>
                  </a:ext>
                </a:extLst>
              </a:tr>
              <a:tr h="381000">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SEOs  (26 closures)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32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5"/>
                          </a:solidFill>
                          <a:effectLst/>
                          <a:latin typeface="Arial" panose="020B0604020202020204" pitchFamily="34" charset="0"/>
                          <a:cs typeface="Arial" panose="020B0604020202020204" pitchFamily="34" charset="0"/>
                        </a:rPr>
                        <a:t>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6"/>
                          </a:solidFill>
                          <a:effectLst/>
                          <a:latin typeface="Arial" panose="020B0604020202020204" pitchFamily="34" charset="0"/>
                          <a:cs typeface="Arial" panose="020B0604020202020204" pitchFamily="34" charset="0"/>
                        </a:rPr>
                        <a:t>10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tx2"/>
                          </a:solidFill>
                          <a:effectLst/>
                          <a:latin typeface="Arial" panose="020B0604020202020204" pitchFamily="34" charset="0"/>
                          <a:cs typeface="Arial" panose="020B060402020202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rgbClr val="006600"/>
                          </a:solidFill>
                          <a:effectLst/>
                          <a:latin typeface="Arial" panose="020B0604020202020204" pitchFamily="34" charset="0"/>
                          <a:cs typeface="Arial" panose="020B0604020202020204" pitchFamily="34" charset="0"/>
                        </a:rPr>
                        <a:t>13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1,085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20,158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67255973"/>
                  </a:ext>
                </a:extLst>
              </a:tr>
              <a:tr h="381000">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Rehab Rate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58.2%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5"/>
                          </a:solidFill>
                          <a:effectLst/>
                          <a:latin typeface="Arial" panose="020B0604020202020204" pitchFamily="34" charset="0"/>
                          <a:cs typeface="Arial" panose="020B0604020202020204" pitchFamily="34" charset="0"/>
                        </a:rPr>
                        <a:t>66.7%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6"/>
                          </a:solidFill>
                          <a:effectLst/>
                          <a:latin typeface="Arial" panose="020B0604020202020204" pitchFamily="34" charset="0"/>
                          <a:cs typeface="Arial" panose="020B0604020202020204" pitchFamily="34" charset="0"/>
                        </a:rPr>
                        <a:t>55.6%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tx2"/>
                          </a:solidFill>
                          <a:effectLst/>
                          <a:latin typeface="Arial" panose="020B0604020202020204" pitchFamily="34" charset="0"/>
                          <a:cs typeface="Arial" panose="020B0604020202020204" pitchFamily="34" charset="0"/>
                        </a:rPr>
                        <a:t>50.0%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rgbClr val="006600"/>
                          </a:solidFill>
                          <a:effectLst/>
                          <a:latin typeface="Arial" panose="020B0604020202020204" pitchFamily="34" charset="0"/>
                          <a:cs typeface="Arial" panose="020B0604020202020204" pitchFamily="34" charset="0"/>
                        </a:rPr>
                        <a:t>59.1%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50.5%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56.6%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3069676"/>
                  </a:ext>
                </a:extLst>
              </a:tr>
              <a:tr h="381000">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 SOC Related to Training</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68.8%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5"/>
                          </a:solidFill>
                          <a:effectLst/>
                          <a:latin typeface="Arial" panose="020B0604020202020204" pitchFamily="34" charset="0"/>
                          <a:cs typeface="Arial" panose="020B0604020202020204" pitchFamily="34" charset="0"/>
                        </a:rPr>
                        <a:t>33.3%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6"/>
                          </a:solidFill>
                          <a:effectLst/>
                          <a:latin typeface="Arial" panose="020B0604020202020204" pitchFamily="34" charset="0"/>
                          <a:cs typeface="Arial" panose="020B0604020202020204" pitchFamily="34" charset="0"/>
                        </a:rPr>
                        <a:t>70.0%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tx2"/>
                          </a:solidFill>
                          <a:effectLst/>
                          <a:latin typeface="Arial" panose="020B0604020202020204" pitchFamily="34" charset="0"/>
                          <a:cs typeface="Arial" panose="020B0604020202020204" pitchFamily="34" charset="0"/>
                        </a:rPr>
                        <a:t>66.7%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rgbClr val="006600"/>
                          </a:solidFill>
                          <a:effectLst/>
                          <a:latin typeface="Arial" panose="020B0604020202020204" pitchFamily="34" charset="0"/>
                          <a:cs typeface="Arial" panose="020B0604020202020204" pitchFamily="34" charset="0"/>
                        </a:rPr>
                        <a:t>84.6%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10184412"/>
                  </a:ext>
                </a:extLst>
              </a:tr>
              <a:tr h="381000">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Avg Weekly Hours at Closure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36.6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5"/>
                          </a:solidFill>
                          <a:effectLst/>
                          <a:latin typeface="Arial" panose="020B0604020202020204" pitchFamily="34" charset="0"/>
                          <a:cs typeface="Arial" panose="020B0604020202020204" pitchFamily="34" charset="0"/>
                        </a:rPr>
                        <a:t>35.3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6"/>
                          </a:solidFill>
                          <a:effectLst/>
                          <a:latin typeface="Arial" panose="020B0604020202020204" pitchFamily="34" charset="0"/>
                          <a:cs typeface="Arial" panose="020B0604020202020204" pitchFamily="34" charset="0"/>
                        </a:rPr>
                        <a:t>38.5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tx2"/>
                          </a:solidFill>
                          <a:effectLst/>
                          <a:latin typeface="Arial" panose="020B0604020202020204" pitchFamily="34" charset="0"/>
                          <a:cs typeface="Arial" panose="020B0604020202020204" pitchFamily="34" charset="0"/>
                        </a:rPr>
                        <a:t>36.7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rgbClr val="006600"/>
                          </a:solidFill>
                          <a:effectLst/>
                          <a:latin typeface="Arial" panose="020B0604020202020204" pitchFamily="34" charset="0"/>
                          <a:cs typeface="Arial" panose="020B0604020202020204" pitchFamily="34" charset="0"/>
                        </a:rPr>
                        <a:t>35.7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34.6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35.0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038911845"/>
                  </a:ext>
                </a:extLst>
              </a:tr>
              <a:tr h="381000">
                <a:tc>
                  <a:txBody>
                    <a:bodyPr/>
                    <a:lstStyle/>
                    <a:p>
                      <a:pPr algn="ctr" fontAlgn="ctr"/>
                      <a:r>
                        <a:rPr lang="en-US" sz="2800" b="0" i="0" u="none" strike="noStrike" dirty="0" err="1">
                          <a:solidFill>
                            <a:srgbClr val="000000"/>
                          </a:solidFill>
                          <a:effectLst/>
                          <a:latin typeface="Arial" panose="020B0604020202020204" pitchFamily="34" charset="0"/>
                          <a:cs typeface="Arial" panose="020B0604020202020204" pitchFamily="34" charset="0"/>
                        </a:rPr>
                        <a:t>Avg</a:t>
                      </a:r>
                      <a:r>
                        <a:rPr lang="en-US" sz="2800" b="0" i="0" u="none" strike="noStrike" dirty="0">
                          <a:solidFill>
                            <a:srgbClr val="000000"/>
                          </a:solidFill>
                          <a:effectLst/>
                          <a:latin typeface="Arial" panose="020B0604020202020204" pitchFamily="34" charset="0"/>
                          <a:cs typeface="Arial" panose="020B0604020202020204" pitchFamily="34" charset="0"/>
                        </a:rPr>
                        <a:t> Hourly Wage at Closure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a:t>
                      </a:r>
                      <a:r>
                        <a:rPr lang="en-US" sz="2800" b="1" i="0" u="none" strike="noStrike" dirty="0" smtClean="0">
                          <a:solidFill>
                            <a:srgbClr val="000000"/>
                          </a:solidFill>
                          <a:effectLst/>
                          <a:latin typeface="Arial" panose="020B0604020202020204" pitchFamily="34" charset="0"/>
                          <a:cs typeface="Arial" panose="020B0604020202020204" pitchFamily="34" charset="0"/>
                        </a:rPr>
                        <a:t>13.58</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5"/>
                          </a:solidFill>
                          <a:effectLst/>
                          <a:latin typeface="Arial" panose="020B0604020202020204" pitchFamily="34" charset="0"/>
                          <a:cs typeface="Arial" panose="020B0604020202020204" pitchFamily="34" charset="0"/>
                        </a:rPr>
                        <a:t>$10.87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accent6"/>
                          </a:solidFill>
                          <a:effectLst/>
                          <a:latin typeface="Arial" panose="020B0604020202020204" pitchFamily="34" charset="0"/>
                          <a:cs typeface="Arial" panose="020B0604020202020204" pitchFamily="34" charset="0"/>
                        </a:rPr>
                        <a:t>$14.69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chemeClr val="tx2"/>
                          </a:solidFill>
                          <a:effectLst/>
                          <a:latin typeface="Arial" panose="020B0604020202020204" pitchFamily="34" charset="0"/>
                          <a:cs typeface="Arial" panose="020B0604020202020204" pitchFamily="34" charset="0"/>
                        </a:rPr>
                        <a:t>$15.60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0" i="0" u="none" strike="noStrike" dirty="0">
                          <a:solidFill>
                            <a:srgbClr val="006600"/>
                          </a:solidFill>
                          <a:effectLst/>
                          <a:latin typeface="Arial" panose="020B0604020202020204" pitchFamily="34" charset="0"/>
                          <a:cs typeface="Arial" panose="020B0604020202020204" pitchFamily="34" charset="0"/>
                        </a:rPr>
                        <a:t>$13.97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a:t>
                      </a:r>
                      <a:r>
                        <a:rPr lang="en-US" sz="2800" b="1" i="0" u="none" strike="noStrike" dirty="0" smtClean="0">
                          <a:solidFill>
                            <a:srgbClr val="000000"/>
                          </a:solidFill>
                          <a:effectLst/>
                          <a:latin typeface="Arial" panose="020B0604020202020204" pitchFamily="34" charset="0"/>
                          <a:cs typeface="Arial" panose="020B0604020202020204" pitchFamily="34" charset="0"/>
                        </a:rPr>
                        <a:t>13.02</a:t>
                      </a:r>
                      <a:endParaRPr lang="en-US" sz="28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fontAlgn="ctr"/>
                      <a:r>
                        <a:rPr lang="en-US" sz="2800" b="1" i="0" u="none" strike="noStrike" dirty="0">
                          <a:solidFill>
                            <a:srgbClr val="000000"/>
                          </a:solidFill>
                          <a:effectLst/>
                          <a:latin typeface="Arial" panose="020B0604020202020204" pitchFamily="34" charset="0"/>
                          <a:cs typeface="Arial" panose="020B0604020202020204" pitchFamily="34" charset="0"/>
                        </a:rPr>
                        <a:t>$13.31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772792018"/>
                  </a:ext>
                </a:extLst>
              </a:tr>
            </a:tbl>
          </a:graphicData>
        </a:graphic>
      </p:graphicFrame>
      <p:sp>
        <p:nvSpPr>
          <p:cNvPr id="14" name="Rectangle: Rounded Corners 13">
            <a:extLst>
              <a:ext uri="{FF2B5EF4-FFF2-40B4-BE49-F238E27FC236}">
                <a16:creationId xmlns:a16="http://schemas.microsoft.com/office/drawing/2014/main" id="{E9B197B2-3054-40D6-BE1A-E4FC91B93F95}"/>
              </a:ext>
            </a:extLst>
          </p:cNvPr>
          <p:cNvSpPr/>
          <p:nvPr/>
        </p:nvSpPr>
        <p:spPr>
          <a:xfrm>
            <a:off x="29578299" y="19457041"/>
            <a:ext cx="7594601" cy="864306"/>
          </a:xfrm>
          <a:prstGeom prst="roundRect">
            <a:avLst/>
          </a:prstGeom>
          <a:solidFill>
            <a:srgbClr val="0000CC"/>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4000" b="1" dirty="0">
                <a:solidFill>
                  <a:schemeClr val="bg1"/>
                </a:solidFill>
              </a:rPr>
              <a:t>OUTCOMES</a:t>
            </a:r>
          </a:p>
        </p:txBody>
      </p:sp>
    </p:spTree>
    <p:extLst>
      <p:ext uri="{BB962C8B-B14F-4D97-AF65-F5344CB8AC3E}">
        <p14:creationId xmlns:p14="http://schemas.microsoft.com/office/powerpoint/2010/main" val="4141568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5252</TotalTime>
  <Words>686</Words>
  <Application>Microsoft Office PowerPoint</Application>
  <PresentationFormat>Custom</PresentationFormat>
  <Paragraphs>164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Evaluation of the SCVRD Information Technology Training Center</vt:lpstr>
    </vt:vector>
  </TitlesOfParts>
  <Company>UW-Stout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Jacob Chorey</dc:creator>
  <cp:lastModifiedBy>Chorey, Jacob</cp:lastModifiedBy>
  <cp:revision>217</cp:revision>
  <cp:lastPrinted>2019-08-19T13:44:08Z</cp:lastPrinted>
  <dcterms:created xsi:type="dcterms:W3CDTF">2010-09-01T14:28:58Z</dcterms:created>
  <dcterms:modified xsi:type="dcterms:W3CDTF">2019-08-22T20:34:48Z</dcterms:modified>
</cp:coreProperties>
</file>