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
  </p:notesMasterIdLst>
  <p:sldIdLst>
    <p:sldId id="258" r:id="rId2"/>
  </p:sldIdLst>
  <p:sldSz cx="43891200" cy="329184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2298700" indent="-1841500" algn="l" rtl="0" fontAlgn="base">
      <a:spcBef>
        <a:spcPct val="0"/>
      </a:spcBef>
      <a:spcAft>
        <a:spcPct val="0"/>
      </a:spcAft>
      <a:defRPr kern="1200">
        <a:solidFill>
          <a:schemeClr val="tx1"/>
        </a:solidFill>
        <a:latin typeface="Arial" charset="0"/>
        <a:ea typeface="+mn-ea"/>
        <a:cs typeface="Arial" charset="0"/>
      </a:defRPr>
    </a:lvl2pPr>
    <a:lvl3pPr marL="4597400" indent="-3683000" algn="l" rtl="0" fontAlgn="base">
      <a:spcBef>
        <a:spcPct val="0"/>
      </a:spcBef>
      <a:spcAft>
        <a:spcPct val="0"/>
      </a:spcAft>
      <a:defRPr kern="1200">
        <a:solidFill>
          <a:schemeClr val="tx1"/>
        </a:solidFill>
        <a:latin typeface="Arial" charset="0"/>
        <a:ea typeface="+mn-ea"/>
        <a:cs typeface="Arial" charset="0"/>
      </a:defRPr>
    </a:lvl3pPr>
    <a:lvl4pPr marL="6896100" indent="-5524500" algn="l" rtl="0" fontAlgn="base">
      <a:spcBef>
        <a:spcPct val="0"/>
      </a:spcBef>
      <a:spcAft>
        <a:spcPct val="0"/>
      </a:spcAft>
      <a:defRPr kern="1200">
        <a:solidFill>
          <a:schemeClr val="tx1"/>
        </a:solidFill>
        <a:latin typeface="Arial" charset="0"/>
        <a:ea typeface="+mn-ea"/>
        <a:cs typeface="Arial" charset="0"/>
      </a:defRPr>
    </a:lvl4pPr>
    <a:lvl5pPr marL="9194800" indent="-73660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9983" userDrawn="1">
          <p15:clr>
            <a:srgbClr val="A4A3A4"/>
          </p15:clr>
        </p15:guide>
        <p15:guide id="2" pos="26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746B93"/>
    <a:srgbClr val="BBFBFD"/>
    <a:srgbClr val="8CDCA1"/>
    <a:srgbClr val="A568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4" autoAdjust="0"/>
    <p:restoredTop sz="87748" autoAdjust="0"/>
  </p:normalViewPr>
  <p:slideViewPr>
    <p:cSldViewPr snapToGrid="0">
      <p:cViewPr>
        <p:scale>
          <a:sx n="40" d="100"/>
          <a:sy n="40" d="100"/>
        </p:scale>
        <p:origin x="24" y="-2285"/>
      </p:cViewPr>
      <p:guideLst>
        <p:guide orient="horz" pos="19983"/>
        <p:guide pos="26672"/>
      </p:guideLst>
    </p:cSldViewPr>
  </p:slideViewPr>
  <p:outlineViewPr>
    <p:cViewPr>
      <p:scale>
        <a:sx n="33" d="100"/>
        <a:sy n="33" d="100"/>
      </p:scale>
      <p:origin x="0" y="0"/>
    </p:cViewPr>
  </p:outlineViewPr>
  <p:notesTextViewPr>
    <p:cViewPr>
      <p:scale>
        <a:sx n="100" d="100"/>
        <a:sy n="100" d="100"/>
      </p:scale>
      <p:origin x="0" y="0"/>
    </p:cViewPr>
  </p:notesTextViewPr>
  <p:gridSpacing cx="457200" cy="457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BA4B06-DA83-4065-A59B-B1FDA04004A2}"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D0189EE3-B985-40F1-83BC-5B12BB07EB00}">
      <dgm:prSet phldrT="[Text]"/>
      <dgm:spPr>
        <a:scene3d>
          <a:camera prst="orthographicFront"/>
          <a:lightRig rig="threePt" dir="t"/>
        </a:scene3d>
        <a:sp3d>
          <a:bevelT/>
        </a:sp3d>
      </dgm:spPr>
      <dgm:t>
        <a:bodyPr/>
        <a:lstStyle/>
        <a:p>
          <a:pPr>
            <a:lnSpc>
              <a:spcPct val="100000"/>
            </a:lnSpc>
            <a:spcAft>
              <a:spcPts val="0"/>
            </a:spcAft>
          </a:pPr>
          <a:r>
            <a:rPr lang="en-US" b="1" dirty="0"/>
            <a:t>Review </a:t>
          </a:r>
        </a:p>
        <a:p>
          <a:pPr>
            <a:lnSpc>
              <a:spcPct val="100000"/>
            </a:lnSpc>
            <a:spcAft>
              <a:spcPts val="0"/>
            </a:spcAft>
          </a:pPr>
          <a:r>
            <a:rPr lang="en-US" b="1" dirty="0"/>
            <a:t>Materials</a:t>
          </a:r>
        </a:p>
      </dgm:t>
    </dgm:pt>
    <dgm:pt modelId="{34F54B5E-4FDC-4CF7-B9EE-637AF199FE4F}" type="parTrans" cxnId="{B8B74E69-189C-4734-B4CC-74BEC6190F94}">
      <dgm:prSet/>
      <dgm:spPr/>
      <dgm:t>
        <a:bodyPr/>
        <a:lstStyle/>
        <a:p>
          <a:endParaRPr lang="en-US"/>
        </a:p>
      </dgm:t>
    </dgm:pt>
    <dgm:pt modelId="{D3CFDC00-5037-43A7-A6EE-32B71657AD74}" type="sibTrans" cxnId="{B8B74E69-189C-4734-B4CC-74BEC6190F94}">
      <dgm:prSet/>
      <dgm:spPr/>
      <dgm:t>
        <a:bodyPr/>
        <a:lstStyle/>
        <a:p>
          <a:endParaRPr lang="en-US"/>
        </a:p>
      </dgm:t>
    </dgm:pt>
    <dgm:pt modelId="{CBCE8BD6-E9C0-4957-9682-EE2A263A0AA2}">
      <dgm:prSet phldrT="[Text]" custT="1"/>
      <dgm:spPr/>
      <dgm:t>
        <a:bodyPr/>
        <a:lstStyle/>
        <a:p>
          <a:r>
            <a:rPr lang="en-US" sz="4000" dirty="0">
              <a:latin typeface="Arial" panose="020B0604020202020204" pitchFamily="34" charset="0"/>
              <a:cs typeface="Arial" panose="020B0604020202020204" pitchFamily="34" charset="0"/>
            </a:rPr>
            <a:t>Reviewed of the RSA Monitoring and Technical Assistance Guide</a:t>
          </a:r>
        </a:p>
      </dgm:t>
    </dgm:pt>
    <dgm:pt modelId="{6E620541-B494-4B9D-957F-E5C47AF67ED4}" type="parTrans" cxnId="{8D25606B-4482-4F49-98D4-81C076FC8E23}">
      <dgm:prSet/>
      <dgm:spPr/>
      <dgm:t>
        <a:bodyPr/>
        <a:lstStyle/>
        <a:p>
          <a:endParaRPr lang="en-US"/>
        </a:p>
      </dgm:t>
    </dgm:pt>
    <dgm:pt modelId="{E0A5AAEF-F9E6-4EB2-B15E-6E43C35EBE95}" type="sibTrans" cxnId="{8D25606B-4482-4F49-98D4-81C076FC8E23}">
      <dgm:prSet/>
      <dgm:spPr/>
      <dgm:t>
        <a:bodyPr/>
        <a:lstStyle/>
        <a:p>
          <a:endParaRPr lang="en-US"/>
        </a:p>
      </dgm:t>
    </dgm:pt>
    <dgm:pt modelId="{DE00794A-2543-40E7-8E81-1B336DD7B162}">
      <dgm:prSet phldrT="[Text]" custT="1"/>
      <dgm:spPr/>
      <dgm:t>
        <a:bodyPr/>
        <a:lstStyle/>
        <a:p>
          <a:r>
            <a:rPr lang="en-US" sz="4000" dirty="0">
              <a:latin typeface="Arial" panose="020B0604020202020204" pitchFamily="34" charset="0"/>
              <a:cs typeface="Arial" panose="020B0604020202020204" pitchFamily="34" charset="0"/>
            </a:rPr>
            <a:t>Reviewed the recent monitoring visit reports (Florida &amp; Michigan) and had conversations with the directors </a:t>
          </a:r>
        </a:p>
      </dgm:t>
    </dgm:pt>
    <dgm:pt modelId="{8FDD5D39-B005-4019-8C8F-B34D07883EF4}" type="parTrans" cxnId="{70D9E070-F71F-4D36-A009-378AAE8A985E}">
      <dgm:prSet/>
      <dgm:spPr/>
      <dgm:t>
        <a:bodyPr/>
        <a:lstStyle/>
        <a:p>
          <a:endParaRPr lang="en-US"/>
        </a:p>
      </dgm:t>
    </dgm:pt>
    <dgm:pt modelId="{789E57CA-8B3E-4245-8609-BD738EF04E88}" type="sibTrans" cxnId="{70D9E070-F71F-4D36-A009-378AAE8A985E}">
      <dgm:prSet/>
      <dgm:spPr/>
      <dgm:t>
        <a:bodyPr/>
        <a:lstStyle/>
        <a:p>
          <a:endParaRPr lang="en-US"/>
        </a:p>
      </dgm:t>
    </dgm:pt>
    <dgm:pt modelId="{8D473B72-DD2D-4DC4-96BD-423355EAC90F}">
      <dgm:prSet phldrT="[Text]" custT="1"/>
      <dgm:spPr/>
      <dgm:t>
        <a:bodyPr/>
        <a:lstStyle/>
        <a:p>
          <a:r>
            <a:rPr lang="en-US" sz="4000" dirty="0">
              <a:latin typeface="Arial" panose="020B0604020202020204" pitchFamily="34" charset="0"/>
              <a:cs typeface="Arial" panose="020B0604020202020204" pitchFamily="34" charset="0"/>
            </a:rPr>
            <a:t>Reviewed the existing Case Review instruments used by other agencies</a:t>
          </a:r>
        </a:p>
      </dgm:t>
    </dgm:pt>
    <dgm:pt modelId="{D5A2FCB1-5D92-4DD3-A853-F104125164EE}" type="parTrans" cxnId="{6FF49171-5F29-4FC9-801B-BB4713116D11}">
      <dgm:prSet/>
      <dgm:spPr/>
      <dgm:t>
        <a:bodyPr/>
        <a:lstStyle/>
        <a:p>
          <a:endParaRPr lang="en-US"/>
        </a:p>
      </dgm:t>
    </dgm:pt>
    <dgm:pt modelId="{5845381E-8CA0-4170-8BC4-BA30CA4E9954}" type="sibTrans" cxnId="{6FF49171-5F29-4FC9-801B-BB4713116D11}">
      <dgm:prSet/>
      <dgm:spPr/>
      <dgm:t>
        <a:bodyPr/>
        <a:lstStyle/>
        <a:p>
          <a:endParaRPr lang="en-US"/>
        </a:p>
      </dgm:t>
    </dgm:pt>
    <dgm:pt modelId="{02AB5C3B-9BFA-4C12-BE5C-E42A3E358B99}">
      <dgm:prSet/>
      <dgm:spPr>
        <a:scene3d>
          <a:camera prst="orthographicFront"/>
          <a:lightRig rig="threePt" dir="t"/>
        </a:scene3d>
        <a:sp3d>
          <a:bevelT/>
        </a:sp3d>
      </dgm:spPr>
      <dgm:t>
        <a:bodyPr/>
        <a:lstStyle/>
        <a:p>
          <a:r>
            <a:rPr lang="en-US" b="1" dirty="0"/>
            <a:t>Needs Assessment</a:t>
          </a:r>
        </a:p>
      </dgm:t>
    </dgm:pt>
    <dgm:pt modelId="{14676D93-A5F7-4812-992B-A11877E7856E}" type="parTrans" cxnId="{2A5D874A-5604-43B9-8F2C-84688BA0135C}">
      <dgm:prSet/>
      <dgm:spPr/>
      <dgm:t>
        <a:bodyPr/>
        <a:lstStyle/>
        <a:p>
          <a:endParaRPr lang="en-US"/>
        </a:p>
      </dgm:t>
    </dgm:pt>
    <dgm:pt modelId="{0491EFC5-B7A8-4422-9026-1E84E72C5DE6}" type="sibTrans" cxnId="{2A5D874A-5604-43B9-8F2C-84688BA0135C}">
      <dgm:prSet/>
      <dgm:spPr/>
      <dgm:t>
        <a:bodyPr/>
        <a:lstStyle/>
        <a:p>
          <a:endParaRPr lang="en-US"/>
        </a:p>
      </dgm:t>
    </dgm:pt>
    <dgm:pt modelId="{651771CF-E324-461C-8796-54A56FC6F4CB}">
      <dgm:prSet custT="1"/>
      <dgm:spPr>
        <a:scene3d>
          <a:camera prst="orthographicFront"/>
          <a:lightRig rig="threePt" dir="t"/>
        </a:scene3d>
        <a:sp3d>
          <a:bevelT/>
        </a:sp3d>
      </dgm:spPr>
      <dgm:t>
        <a:bodyPr/>
        <a:lstStyle/>
        <a:p>
          <a:r>
            <a:rPr lang="en-US" sz="5400" b="1" dirty="0"/>
            <a:t>Individual Case Review</a:t>
          </a:r>
        </a:p>
      </dgm:t>
    </dgm:pt>
    <dgm:pt modelId="{0F3374EF-7AE3-483F-AE5E-6DEF9873A940}" type="parTrans" cxnId="{8B52071F-8175-4A5C-9D0F-8A9E0479273F}">
      <dgm:prSet/>
      <dgm:spPr/>
      <dgm:t>
        <a:bodyPr/>
        <a:lstStyle/>
        <a:p>
          <a:endParaRPr lang="en-US"/>
        </a:p>
      </dgm:t>
    </dgm:pt>
    <dgm:pt modelId="{B990D84D-31D9-4138-9D5E-A42E3748DC8B}" type="sibTrans" cxnId="{8B52071F-8175-4A5C-9D0F-8A9E0479273F}">
      <dgm:prSet/>
      <dgm:spPr/>
      <dgm:t>
        <a:bodyPr/>
        <a:lstStyle/>
        <a:p>
          <a:endParaRPr lang="en-US"/>
        </a:p>
      </dgm:t>
    </dgm:pt>
    <dgm:pt modelId="{8C8E29C6-9B2E-4595-9442-D8DEEDA79F97}">
      <dgm:prSet custT="1"/>
      <dgm:spPr>
        <a:scene3d>
          <a:camera prst="orthographicFront"/>
          <a:lightRig rig="threePt" dir="t"/>
        </a:scene3d>
        <a:sp3d>
          <a:bevelT/>
        </a:sp3d>
      </dgm:spPr>
      <dgm:t>
        <a:bodyPr/>
        <a:lstStyle/>
        <a:p>
          <a:pPr>
            <a:lnSpc>
              <a:spcPct val="100000"/>
            </a:lnSpc>
            <a:spcAft>
              <a:spcPts val="0"/>
            </a:spcAft>
          </a:pPr>
          <a:r>
            <a:rPr lang="en-US" sz="5200" b="1" dirty="0">
              <a:latin typeface="Arial" panose="020B0604020202020204" pitchFamily="34" charset="0"/>
              <a:cs typeface="Arial" panose="020B0604020202020204" pitchFamily="34" charset="0"/>
            </a:rPr>
            <a:t>Development of the SCCB Case Review Instrument</a:t>
          </a:r>
        </a:p>
        <a:p>
          <a:pPr>
            <a:lnSpc>
              <a:spcPct val="100000"/>
            </a:lnSpc>
            <a:spcAft>
              <a:spcPts val="0"/>
            </a:spcAft>
          </a:pPr>
          <a:r>
            <a:rPr lang="en-US" sz="3200" b="1" u="sng" dirty="0">
              <a:latin typeface="Arial" panose="020B0604020202020204" pitchFamily="34" charset="0"/>
              <a:cs typeface="Arial" panose="020B0604020202020204" pitchFamily="34" charset="0"/>
            </a:rPr>
            <a:t>Four Sections &amp; 25 Questions </a:t>
          </a:r>
        </a:p>
        <a:p>
          <a:pPr>
            <a:lnSpc>
              <a:spcPct val="100000"/>
            </a:lnSpc>
            <a:spcAft>
              <a:spcPts val="0"/>
            </a:spcAft>
          </a:pPr>
          <a:r>
            <a:rPr lang="en-US" sz="2800" b="0" u="none" dirty="0">
              <a:latin typeface="Arial" panose="020B0604020202020204" pitchFamily="34" charset="0"/>
              <a:cs typeface="Arial" panose="020B0604020202020204" pitchFamily="34" charset="0"/>
            </a:rPr>
            <a:t>1. Quality of Counseling services and case Documentation; 2. Quality of Vocational Preparation, </a:t>
          </a:r>
        </a:p>
        <a:p>
          <a:pPr>
            <a:lnSpc>
              <a:spcPct val="100000"/>
            </a:lnSpc>
            <a:spcAft>
              <a:spcPts val="0"/>
            </a:spcAft>
          </a:pPr>
          <a:r>
            <a:rPr lang="en-US" sz="2800" b="0" u="none" dirty="0">
              <a:latin typeface="Arial" panose="020B0604020202020204" pitchFamily="34" charset="0"/>
              <a:cs typeface="Arial" panose="020B0604020202020204" pitchFamily="34" charset="0"/>
            </a:rPr>
            <a:t>Vocational Goal, Training and Placement; 3. Quality of Closures; </a:t>
          </a:r>
        </a:p>
        <a:p>
          <a:pPr>
            <a:lnSpc>
              <a:spcPct val="100000"/>
            </a:lnSpc>
            <a:spcAft>
              <a:spcPts val="0"/>
            </a:spcAft>
          </a:pPr>
          <a:r>
            <a:rPr lang="en-US" sz="2800" b="0" u="none" dirty="0">
              <a:latin typeface="Arial" panose="020B0604020202020204" pitchFamily="34" charset="0"/>
              <a:cs typeface="Arial" panose="020B0604020202020204" pitchFamily="34" charset="0"/>
            </a:rPr>
            <a:t>4. Applying and Documenting Compliance with Regulations, Laws &amp; Policies </a:t>
          </a:r>
          <a:endParaRPr lang="en-US" sz="3200" b="0" u="none" dirty="0">
            <a:latin typeface="Arial" panose="020B0604020202020204" pitchFamily="34" charset="0"/>
            <a:cs typeface="Arial" panose="020B0604020202020204" pitchFamily="34" charset="0"/>
          </a:endParaRPr>
        </a:p>
      </dgm:t>
    </dgm:pt>
    <dgm:pt modelId="{BA25D282-A967-4B63-BAAA-7795CA4B20ED}" type="parTrans" cxnId="{CBD1E256-8AC3-4277-9DE1-F1C700F6DCD7}">
      <dgm:prSet/>
      <dgm:spPr/>
      <dgm:t>
        <a:bodyPr/>
        <a:lstStyle/>
        <a:p>
          <a:endParaRPr lang="en-US"/>
        </a:p>
      </dgm:t>
    </dgm:pt>
    <dgm:pt modelId="{E2D61778-95A1-4D49-9277-9A4D44994C04}" type="sibTrans" cxnId="{CBD1E256-8AC3-4277-9DE1-F1C700F6DCD7}">
      <dgm:prSet/>
      <dgm:spPr/>
      <dgm:t>
        <a:bodyPr/>
        <a:lstStyle/>
        <a:p>
          <a:endParaRPr lang="en-US"/>
        </a:p>
      </dgm:t>
    </dgm:pt>
    <dgm:pt modelId="{D0F72670-030C-493B-8839-7CAAB03680DB}">
      <dgm:prSet/>
      <dgm:spPr>
        <a:scene3d>
          <a:camera prst="orthographicFront"/>
          <a:lightRig rig="threePt" dir="t"/>
        </a:scene3d>
        <a:sp3d>
          <a:bevelT/>
        </a:sp3d>
      </dgm:spPr>
      <dgm:t>
        <a:bodyPr/>
        <a:lstStyle/>
        <a:p>
          <a:r>
            <a:rPr lang="en-US" b="1" dirty="0"/>
            <a:t>Validation Study</a:t>
          </a:r>
        </a:p>
      </dgm:t>
    </dgm:pt>
    <dgm:pt modelId="{E06EDBCC-A98B-4535-8FF9-D929EA12437F}" type="parTrans" cxnId="{F00D7F1D-6E11-47C1-A7E7-C67A9257D63F}">
      <dgm:prSet/>
      <dgm:spPr/>
      <dgm:t>
        <a:bodyPr/>
        <a:lstStyle/>
        <a:p>
          <a:endParaRPr lang="en-US"/>
        </a:p>
      </dgm:t>
    </dgm:pt>
    <dgm:pt modelId="{158C97B9-7573-424A-B9E3-AE442D23FB06}" type="sibTrans" cxnId="{F00D7F1D-6E11-47C1-A7E7-C67A9257D63F}">
      <dgm:prSet/>
      <dgm:spPr/>
      <dgm:t>
        <a:bodyPr/>
        <a:lstStyle/>
        <a:p>
          <a:endParaRPr lang="en-US"/>
        </a:p>
      </dgm:t>
    </dgm:pt>
    <dgm:pt modelId="{A7C4A544-AC5D-4B8B-A41E-8E4C1D4B3A4B}">
      <dgm:prSet custT="1"/>
      <dgm:spPr/>
      <dgm:t>
        <a:bodyPr/>
        <a:lstStyle/>
        <a:p>
          <a:r>
            <a:rPr lang="en-US" sz="4000" dirty="0">
              <a:latin typeface="Arial" panose="020B0604020202020204" pitchFamily="34" charset="0"/>
              <a:cs typeface="Arial" panose="020B0604020202020204" pitchFamily="34" charset="0"/>
            </a:rPr>
            <a:t>Conducted a survey to assess level of understanding about the WIOA Performance Accountability Measures and current needs of VR counselors</a:t>
          </a:r>
        </a:p>
      </dgm:t>
    </dgm:pt>
    <dgm:pt modelId="{9F465726-4886-43BD-B64F-91EB3E02A143}" type="parTrans" cxnId="{88EEF1CF-6509-41B6-9B29-1B8B4EA2F46F}">
      <dgm:prSet/>
      <dgm:spPr/>
      <dgm:t>
        <a:bodyPr/>
        <a:lstStyle/>
        <a:p>
          <a:endParaRPr lang="en-US"/>
        </a:p>
      </dgm:t>
    </dgm:pt>
    <dgm:pt modelId="{6D020560-F71F-4A0F-A8BC-AE816B334657}" type="sibTrans" cxnId="{88EEF1CF-6509-41B6-9B29-1B8B4EA2F46F}">
      <dgm:prSet/>
      <dgm:spPr/>
      <dgm:t>
        <a:bodyPr/>
        <a:lstStyle/>
        <a:p>
          <a:endParaRPr lang="en-US"/>
        </a:p>
      </dgm:t>
    </dgm:pt>
    <dgm:pt modelId="{9F3B3AF3-4D86-474B-9AE3-339F64B2EF48}">
      <dgm:prSet custT="1"/>
      <dgm:spPr/>
      <dgm:t>
        <a:bodyPr/>
        <a:lstStyle/>
        <a:p>
          <a:r>
            <a:rPr lang="en-US" sz="4000" dirty="0">
              <a:latin typeface="Arial" panose="020B0604020202020204" pitchFamily="34" charset="0"/>
              <a:cs typeface="Arial" panose="020B0604020202020204" pitchFamily="34" charset="0"/>
            </a:rPr>
            <a:t>Using the Case Review Instrument, 97 cases were reviewed by 3 regional VR supervisors, the VR Consumer Services Director, and the current evaluator</a:t>
          </a:r>
        </a:p>
      </dgm:t>
    </dgm:pt>
    <dgm:pt modelId="{C96B6657-90A2-4FE3-9A3F-ED79AD68BA77}" type="parTrans" cxnId="{1D3D79BD-DCAB-4781-9E82-73F56882F751}">
      <dgm:prSet/>
      <dgm:spPr/>
      <dgm:t>
        <a:bodyPr/>
        <a:lstStyle/>
        <a:p>
          <a:endParaRPr lang="en-US"/>
        </a:p>
      </dgm:t>
    </dgm:pt>
    <dgm:pt modelId="{9414A67E-68A1-40A8-A379-673A04141593}" type="sibTrans" cxnId="{1D3D79BD-DCAB-4781-9E82-73F56882F751}">
      <dgm:prSet/>
      <dgm:spPr/>
      <dgm:t>
        <a:bodyPr/>
        <a:lstStyle/>
        <a:p>
          <a:endParaRPr lang="en-US"/>
        </a:p>
      </dgm:t>
    </dgm:pt>
    <dgm:pt modelId="{E4E4C564-DE61-4FD8-B79A-3EFD4B34931A}">
      <dgm:prSet custT="1"/>
      <dgm:spPr/>
      <dgm:t>
        <a:bodyPr/>
        <a:lstStyle/>
        <a:p>
          <a:r>
            <a:rPr lang="en-US" sz="4000" dirty="0">
              <a:latin typeface="Arial" panose="020B0604020202020204" pitchFamily="34" charset="0"/>
              <a:cs typeface="Arial" panose="020B0604020202020204" pitchFamily="34" charset="0"/>
            </a:rPr>
            <a:t>Reviewed 10 cases to determine the availability of data necessary for the RSA reporting and monitoring</a:t>
          </a:r>
        </a:p>
      </dgm:t>
    </dgm:pt>
    <dgm:pt modelId="{463813A7-CA11-40CA-A86C-E89077D79ECE}" type="sibTrans" cxnId="{3950A96A-F382-46A7-AF12-76EE48800DF3}">
      <dgm:prSet/>
      <dgm:spPr/>
      <dgm:t>
        <a:bodyPr/>
        <a:lstStyle/>
        <a:p>
          <a:endParaRPr lang="en-US"/>
        </a:p>
      </dgm:t>
    </dgm:pt>
    <dgm:pt modelId="{62C6BF73-F92E-4906-87DB-4F1026131619}" type="parTrans" cxnId="{3950A96A-F382-46A7-AF12-76EE48800DF3}">
      <dgm:prSet/>
      <dgm:spPr/>
      <dgm:t>
        <a:bodyPr/>
        <a:lstStyle/>
        <a:p>
          <a:endParaRPr lang="en-US"/>
        </a:p>
      </dgm:t>
    </dgm:pt>
    <dgm:pt modelId="{F1DF2EB1-7477-4AD2-A83B-85C85B5E76AF}">
      <dgm:prSet custT="1"/>
      <dgm:spPr/>
      <dgm:t>
        <a:bodyPr/>
        <a:lstStyle/>
        <a:p>
          <a:r>
            <a:rPr lang="en-US" sz="4000" dirty="0">
              <a:latin typeface="Arial" panose="020B0604020202020204" pitchFamily="34" charset="0"/>
              <a:cs typeface="Arial" panose="020B0604020202020204" pitchFamily="34" charset="0"/>
            </a:rPr>
            <a:t>Conducted a focus group meeting with VR supervisors &amp; program directors to elicit their perceptions on quality documentation </a:t>
          </a:r>
        </a:p>
      </dgm:t>
    </dgm:pt>
    <dgm:pt modelId="{8C95F5BF-DB24-40AC-B631-CFE01A177E54}" type="parTrans" cxnId="{83C13CDF-EB1A-494F-9DDE-F1566C0F0F6E}">
      <dgm:prSet/>
      <dgm:spPr/>
      <dgm:t>
        <a:bodyPr/>
        <a:lstStyle/>
        <a:p>
          <a:endParaRPr lang="en-US"/>
        </a:p>
      </dgm:t>
    </dgm:pt>
    <dgm:pt modelId="{03E300CC-AD68-4DA2-B476-AA29102A9FDB}" type="sibTrans" cxnId="{83C13CDF-EB1A-494F-9DDE-F1566C0F0F6E}">
      <dgm:prSet/>
      <dgm:spPr/>
      <dgm:t>
        <a:bodyPr/>
        <a:lstStyle/>
        <a:p>
          <a:endParaRPr lang="en-US"/>
        </a:p>
      </dgm:t>
    </dgm:pt>
    <dgm:pt modelId="{8F5BDC4E-2E97-4EC8-BC0F-795EE9D6B7F9}">
      <dgm:prSet custT="1"/>
      <dgm:spPr/>
      <dgm:t>
        <a:bodyPr/>
        <a:lstStyle/>
        <a:p>
          <a:r>
            <a:rPr lang="en-US" sz="4000" dirty="0">
              <a:latin typeface="Arial" panose="020B0604020202020204" pitchFamily="34" charset="0"/>
              <a:cs typeface="Arial" panose="020B0604020202020204" pitchFamily="34" charset="0"/>
            </a:rPr>
            <a:t>Four rating scales: </a:t>
          </a:r>
          <a:r>
            <a:rPr lang="en-US" sz="4000" i="1" dirty="0">
              <a:latin typeface="Arial" panose="020B0604020202020204" pitchFamily="34" charset="0"/>
              <a:cs typeface="Arial" panose="020B0604020202020204" pitchFamily="34" charset="0"/>
            </a:rPr>
            <a:t>minimally or not compliant, mostly compliant, compliant, and NA</a:t>
          </a:r>
          <a:endParaRPr lang="en-US" sz="4000" dirty="0">
            <a:latin typeface="Arial" panose="020B0604020202020204" pitchFamily="34" charset="0"/>
            <a:cs typeface="Arial" panose="020B0604020202020204" pitchFamily="34" charset="0"/>
          </a:endParaRPr>
        </a:p>
      </dgm:t>
    </dgm:pt>
    <dgm:pt modelId="{30A209FB-23D3-44AF-A836-1E5E55FFAA8B}" type="parTrans" cxnId="{E8725029-BA3A-4914-84B0-965D3C620D80}">
      <dgm:prSet/>
      <dgm:spPr/>
      <dgm:t>
        <a:bodyPr/>
        <a:lstStyle/>
        <a:p>
          <a:endParaRPr lang="en-US"/>
        </a:p>
      </dgm:t>
    </dgm:pt>
    <dgm:pt modelId="{C504945F-4481-4C7B-8717-AED03D4F5844}" type="sibTrans" cxnId="{E8725029-BA3A-4914-84B0-965D3C620D80}">
      <dgm:prSet/>
      <dgm:spPr/>
      <dgm:t>
        <a:bodyPr/>
        <a:lstStyle/>
        <a:p>
          <a:endParaRPr lang="en-US"/>
        </a:p>
      </dgm:t>
    </dgm:pt>
    <dgm:pt modelId="{F970F249-C88A-4DB3-BF49-DE2C83358852}" type="pres">
      <dgm:prSet presAssocID="{29BA4B06-DA83-4065-A59B-B1FDA04004A2}" presName="Name0" presStyleCnt="0">
        <dgm:presLayoutVars>
          <dgm:dir/>
          <dgm:animLvl val="lvl"/>
          <dgm:resizeHandles val="exact"/>
        </dgm:presLayoutVars>
      </dgm:prSet>
      <dgm:spPr/>
    </dgm:pt>
    <dgm:pt modelId="{AC35F72A-61F9-46C2-A86A-BE8C85375CC8}" type="pres">
      <dgm:prSet presAssocID="{D0189EE3-B985-40F1-83BC-5B12BB07EB00}" presName="linNode" presStyleCnt="0"/>
      <dgm:spPr/>
    </dgm:pt>
    <dgm:pt modelId="{5A60A303-E250-4F23-89CD-0267A459197E}" type="pres">
      <dgm:prSet presAssocID="{D0189EE3-B985-40F1-83BC-5B12BB07EB00}" presName="parentText" presStyleLbl="node1" presStyleIdx="0" presStyleCnt="5" custScaleX="83100" custScaleY="86995">
        <dgm:presLayoutVars>
          <dgm:chMax val="1"/>
          <dgm:bulletEnabled val="1"/>
        </dgm:presLayoutVars>
      </dgm:prSet>
      <dgm:spPr/>
    </dgm:pt>
    <dgm:pt modelId="{7FCA832D-23C5-4BF5-A9D8-6C6411A29103}" type="pres">
      <dgm:prSet presAssocID="{D0189EE3-B985-40F1-83BC-5B12BB07EB00}" presName="descendantText" presStyleLbl="alignAccFollowNode1" presStyleIdx="0" presStyleCnt="4" custScaleX="141242">
        <dgm:presLayoutVars>
          <dgm:bulletEnabled val="1"/>
        </dgm:presLayoutVars>
      </dgm:prSet>
      <dgm:spPr/>
    </dgm:pt>
    <dgm:pt modelId="{311AD49A-D9E4-42E3-A62A-87D6DE87C1B6}" type="pres">
      <dgm:prSet presAssocID="{D3CFDC00-5037-43A7-A6EE-32B71657AD74}" presName="sp" presStyleCnt="0"/>
      <dgm:spPr/>
    </dgm:pt>
    <dgm:pt modelId="{D082A289-9BF3-432C-BA9F-DF1CF295F1CC}" type="pres">
      <dgm:prSet presAssocID="{02AB5C3B-9BFA-4C12-BE5C-E42A3E358B99}" presName="linNode" presStyleCnt="0"/>
      <dgm:spPr/>
    </dgm:pt>
    <dgm:pt modelId="{30D07245-4853-4644-B961-27BD657C3684}" type="pres">
      <dgm:prSet presAssocID="{02AB5C3B-9BFA-4C12-BE5C-E42A3E358B99}" presName="parentText" presStyleLbl="node1" presStyleIdx="1" presStyleCnt="5" custScaleX="70157" custScaleY="86862">
        <dgm:presLayoutVars>
          <dgm:chMax val="1"/>
          <dgm:bulletEnabled val="1"/>
        </dgm:presLayoutVars>
      </dgm:prSet>
      <dgm:spPr/>
    </dgm:pt>
    <dgm:pt modelId="{63F5F17F-4AB6-4A07-84A2-31F020FFD400}" type="pres">
      <dgm:prSet presAssocID="{02AB5C3B-9BFA-4C12-BE5C-E42A3E358B99}" presName="descendantText" presStyleLbl="alignAccFollowNode1" presStyleIdx="1" presStyleCnt="4" custScaleX="119239">
        <dgm:presLayoutVars>
          <dgm:bulletEnabled val="1"/>
        </dgm:presLayoutVars>
      </dgm:prSet>
      <dgm:spPr/>
    </dgm:pt>
    <dgm:pt modelId="{2D14DCC1-FD3B-475C-9D35-504B03251349}" type="pres">
      <dgm:prSet presAssocID="{0491EFC5-B7A8-4422-9026-1E84E72C5DE6}" presName="sp" presStyleCnt="0"/>
      <dgm:spPr/>
    </dgm:pt>
    <dgm:pt modelId="{4765E0C7-EB89-4FF0-9B6E-D6A329A1B626}" type="pres">
      <dgm:prSet presAssocID="{651771CF-E324-461C-8796-54A56FC6F4CB}" presName="linNode" presStyleCnt="0"/>
      <dgm:spPr/>
    </dgm:pt>
    <dgm:pt modelId="{507E1824-E2D5-4716-8D67-0D72903C98EB}" type="pres">
      <dgm:prSet presAssocID="{651771CF-E324-461C-8796-54A56FC6F4CB}" presName="parentText" presStyleLbl="node1" presStyleIdx="2" presStyleCnt="5" custScaleX="72606" custScaleY="86765">
        <dgm:presLayoutVars>
          <dgm:chMax val="1"/>
          <dgm:bulletEnabled val="1"/>
        </dgm:presLayoutVars>
      </dgm:prSet>
      <dgm:spPr/>
    </dgm:pt>
    <dgm:pt modelId="{362145B5-6E68-4C2C-8548-6DBCA05FE468}" type="pres">
      <dgm:prSet presAssocID="{651771CF-E324-461C-8796-54A56FC6F4CB}" presName="descendantText" presStyleLbl="alignAccFollowNode1" presStyleIdx="2" presStyleCnt="4" custScaleX="123563" custScaleY="100736">
        <dgm:presLayoutVars>
          <dgm:bulletEnabled val="1"/>
        </dgm:presLayoutVars>
      </dgm:prSet>
      <dgm:spPr/>
    </dgm:pt>
    <dgm:pt modelId="{8E200E85-7E49-4BA1-89E2-69317C2CE19C}" type="pres">
      <dgm:prSet presAssocID="{B990D84D-31D9-4138-9D5E-A42E3748DC8B}" presName="sp" presStyleCnt="0"/>
      <dgm:spPr/>
    </dgm:pt>
    <dgm:pt modelId="{2FF2A37B-9507-47CD-8E1F-9E2BC1F83C82}" type="pres">
      <dgm:prSet presAssocID="{8C8E29C6-9B2E-4595-9442-D8DEEDA79F97}" presName="linNode" presStyleCnt="0"/>
      <dgm:spPr/>
    </dgm:pt>
    <dgm:pt modelId="{73DAC3DA-8394-4B95-B23B-BE25A318DD22}" type="pres">
      <dgm:prSet presAssocID="{8C8E29C6-9B2E-4595-9442-D8DEEDA79F97}" presName="parentText" presStyleLbl="node1" presStyleIdx="3" presStyleCnt="5" custScaleX="277778" custScaleY="85425" custLinFactNeighborX="250" custLinFactNeighborY="84">
        <dgm:presLayoutVars>
          <dgm:chMax val="1"/>
          <dgm:bulletEnabled val="1"/>
        </dgm:presLayoutVars>
      </dgm:prSet>
      <dgm:spPr/>
    </dgm:pt>
    <dgm:pt modelId="{17B51B05-EEBD-4358-AA29-ACD4524A2D60}" type="pres">
      <dgm:prSet presAssocID="{E2D61778-95A1-4D49-9277-9A4D44994C04}" presName="sp" presStyleCnt="0"/>
      <dgm:spPr/>
    </dgm:pt>
    <dgm:pt modelId="{BAC930E4-D3F1-45E0-B43F-AF093BFBFA72}" type="pres">
      <dgm:prSet presAssocID="{D0F72670-030C-493B-8839-7CAAB03680DB}" presName="linNode" presStyleCnt="0"/>
      <dgm:spPr/>
    </dgm:pt>
    <dgm:pt modelId="{57C2600F-8CD7-4B34-A3AB-DCDDDB460900}" type="pres">
      <dgm:prSet presAssocID="{D0F72670-030C-493B-8839-7CAAB03680DB}" presName="parentText" presStyleLbl="node1" presStyleIdx="4" presStyleCnt="5" custScaleX="71868" custScaleY="86282">
        <dgm:presLayoutVars>
          <dgm:chMax val="1"/>
          <dgm:bulletEnabled val="1"/>
        </dgm:presLayoutVars>
      </dgm:prSet>
      <dgm:spPr/>
    </dgm:pt>
    <dgm:pt modelId="{D46D505D-E49E-46BF-B521-917AB3305965}" type="pres">
      <dgm:prSet presAssocID="{D0F72670-030C-493B-8839-7CAAB03680DB}" presName="descendantText" presStyleLbl="alignAccFollowNode1" presStyleIdx="3" presStyleCnt="4" custScaleX="122084">
        <dgm:presLayoutVars>
          <dgm:bulletEnabled val="1"/>
        </dgm:presLayoutVars>
      </dgm:prSet>
      <dgm:spPr/>
    </dgm:pt>
  </dgm:ptLst>
  <dgm:cxnLst>
    <dgm:cxn modelId="{F00D7F1D-6E11-47C1-A7E7-C67A9257D63F}" srcId="{29BA4B06-DA83-4065-A59B-B1FDA04004A2}" destId="{D0F72670-030C-493B-8839-7CAAB03680DB}" srcOrd="4" destOrd="0" parTransId="{E06EDBCC-A98B-4535-8FF9-D929EA12437F}" sibTransId="{158C97B9-7573-424A-B9E3-AE442D23FB06}"/>
    <dgm:cxn modelId="{8B52071F-8175-4A5C-9D0F-8A9E0479273F}" srcId="{29BA4B06-DA83-4065-A59B-B1FDA04004A2}" destId="{651771CF-E324-461C-8796-54A56FC6F4CB}" srcOrd="2" destOrd="0" parTransId="{0F3374EF-7AE3-483F-AE5E-6DEF9873A940}" sibTransId="{B990D84D-31D9-4138-9D5E-A42E3748DC8B}"/>
    <dgm:cxn modelId="{8459FB20-3293-44ED-9726-670F79568368}" type="presOf" srcId="{DE00794A-2543-40E7-8E81-1B336DD7B162}" destId="{7FCA832D-23C5-4BF5-A9D8-6C6411A29103}" srcOrd="0" destOrd="1" presId="urn:microsoft.com/office/officeart/2005/8/layout/vList5"/>
    <dgm:cxn modelId="{E8725029-BA3A-4914-84B0-965D3C620D80}" srcId="{D0F72670-030C-493B-8839-7CAAB03680DB}" destId="{8F5BDC4E-2E97-4EC8-BC0F-795EE9D6B7F9}" srcOrd="1" destOrd="0" parTransId="{30A209FB-23D3-44AF-A836-1E5E55FFAA8B}" sibTransId="{C504945F-4481-4C7B-8717-AED03D4F5844}"/>
    <dgm:cxn modelId="{5D96D92D-7297-4A32-9497-5AE29AB8A65D}" type="presOf" srcId="{9F3B3AF3-4D86-474B-9AE3-339F64B2EF48}" destId="{D46D505D-E49E-46BF-B521-917AB3305965}" srcOrd="0" destOrd="0" presId="urn:microsoft.com/office/officeart/2005/8/layout/vList5"/>
    <dgm:cxn modelId="{8A27E23D-8C3F-4859-911A-A164CAE03974}" type="presOf" srcId="{A7C4A544-AC5D-4B8B-A41E-8E4C1D4B3A4B}" destId="{63F5F17F-4AB6-4A07-84A2-31F020FFD400}" srcOrd="0" destOrd="0" presId="urn:microsoft.com/office/officeart/2005/8/layout/vList5"/>
    <dgm:cxn modelId="{E57A2B48-5110-46BF-BE71-CB60028225EB}" type="presOf" srcId="{CBCE8BD6-E9C0-4957-9682-EE2A263A0AA2}" destId="{7FCA832D-23C5-4BF5-A9D8-6C6411A29103}" srcOrd="0" destOrd="0" presId="urn:microsoft.com/office/officeart/2005/8/layout/vList5"/>
    <dgm:cxn modelId="{B8B74E69-189C-4734-B4CC-74BEC6190F94}" srcId="{29BA4B06-DA83-4065-A59B-B1FDA04004A2}" destId="{D0189EE3-B985-40F1-83BC-5B12BB07EB00}" srcOrd="0" destOrd="0" parTransId="{34F54B5E-4FDC-4CF7-B9EE-637AF199FE4F}" sibTransId="{D3CFDC00-5037-43A7-A6EE-32B71657AD74}"/>
    <dgm:cxn modelId="{2A5D874A-5604-43B9-8F2C-84688BA0135C}" srcId="{29BA4B06-DA83-4065-A59B-B1FDA04004A2}" destId="{02AB5C3B-9BFA-4C12-BE5C-E42A3E358B99}" srcOrd="1" destOrd="0" parTransId="{14676D93-A5F7-4812-992B-A11877E7856E}" sibTransId="{0491EFC5-B7A8-4422-9026-1E84E72C5DE6}"/>
    <dgm:cxn modelId="{3950A96A-F382-46A7-AF12-76EE48800DF3}" srcId="{651771CF-E324-461C-8796-54A56FC6F4CB}" destId="{E4E4C564-DE61-4FD8-B79A-3EFD4B34931A}" srcOrd="0" destOrd="0" parTransId="{62C6BF73-F92E-4906-87DB-4F1026131619}" sibTransId="{463813A7-CA11-40CA-A86C-E89077D79ECE}"/>
    <dgm:cxn modelId="{8D25606B-4482-4F49-98D4-81C076FC8E23}" srcId="{D0189EE3-B985-40F1-83BC-5B12BB07EB00}" destId="{CBCE8BD6-E9C0-4957-9682-EE2A263A0AA2}" srcOrd="0" destOrd="0" parTransId="{6E620541-B494-4B9D-957F-E5C47AF67ED4}" sibTransId="{E0A5AAEF-F9E6-4EB2-B15E-6E43C35EBE95}"/>
    <dgm:cxn modelId="{E8A7EE6B-188A-4254-82D9-55A898C2A977}" type="presOf" srcId="{02AB5C3B-9BFA-4C12-BE5C-E42A3E358B99}" destId="{30D07245-4853-4644-B961-27BD657C3684}" srcOrd="0" destOrd="0" presId="urn:microsoft.com/office/officeart/2005/8/layout/vList5"/>
    <dgm:cxn modelId="{70D9E070-F71F-4D36-A009-378AAE8A985E}" srcId="{D0189EE3-B985-40F1-83BC-5B12BB07EB00}" destId="{DE00794A-2543-40E7-8E81-1B336DD7B162}" srcOrd="1" destOrd="0" parTransId="{8FDD5D39-B005-4019-8C8F-B34D07883EF4}" sibTransId="{789E57CA-8B3E-4245-8609-BD738EF04E88}"/>
    <dgm:cxn modelId="{28488F51-59AD-48AB-B2FA-E1566CAC1A60}" type="presOf" srcId="{8F5BDC4E-2E97-4EC8-BC0F-795EE9D6B7F9}" destId="{D46D505D-E49E-46BF-B521-917AB3305965}" srcOrd="0" destOrd="1" presId="urn:microsoft.com/office/officeart/2005/8/layout/vList5"/>
    <dgm:cxn modelId="{6FF49171-5F29-4FC9-801B-BB4713116D11}" srcId="{D0189EE3-B985-40F1-83BC-5B12BB07EB00}" destId="{8D473B72-DD2D-4DC4-96BD-423355EAC90F}" srcOrd="2" destOrd="0" parTransId="{D5A2FCB1-5D92-4DD3-A853-F104125164EE}" sibTransId="{5845381E-8CA0-4170-8BC4-BA30CA4E9954}"/>
    <dgm:cxn modelId="{CBD1E256-8AC3-4277-9DE1-F1C700F6DCD7}" srcId="{29BA4B06-DA83-4065-A59B-B1FDA04004A2}" destId="{8C8E29C6-9B2E-4595-9442-D8DEEDA79F97}" srcOrd="3" destOrd="0" parTransId="{BA25D282-A967-4B63-BAAA-7795CA4B20ED}" sibTransId="{E2D61778-95A1-4D49-9277-9A4D44994C04}"/>
    <dgm:cxn modelId="{2C657092-182A-4647-BFFE-CF0ACECB199F}" type="presOf" srcId="{E4E4C564-DE61-4FD8-B79A-3EFD4B34931A}" destId="{362145B5-6E68-4C2C-8548-6DBCA05FE468}" srcOrd="0" destOrd="0" presId="urn:microsoft.com/office/officeart/2005/8/layout/vList5"/>
    <dgm:cxn modelId="{3BD3FEA4-B7C5-4F5F-9C58-055A3D6CDC64}" type="presOf" srcId="{D0F72670-030C-493B-8839-7CAAB03680DB}" destId="{57C2600F-8CD7-4B34-A3AB-DCDDDB460900}" srcOrd="0" destOrd="0" presId="urn:microsoft.com/office/officeart/2005/8/layout/vList5"/>
    <dgm:cxn modelId="{39AA11B6-D620-43AF-BB23-BFF4B504877E}" type="presOf" srcId="{D0189EE3-B985-40F1-83BC-5B12BB07EB00}" destId="{5A60A303-E250-4F23-89CD-0267A459197E}" srcOrd="0" destOrd="0" presId="urn:microsoft.com/office/officeart/2005/8/layout/vList5"/>
    <dgm:cxn modelId="{1D3D79BD-DCAB-4781-9E82-73F56882F751}" srcId="{D0F72670-030C-493B-8839-7CAAB03680DB}" destId="{9F3B3AF3-4D86-474B-9AE3-339F64B2EF48}" srcOrd="0" destOrd="0" parTransId="{C96B6657-90A2-4FE3-9A3F-ED79AD68BA77}" sibTransId="{9414A67E-68A1-40A8-A379-673A04141593}"/>
    <dgm:cxn modelId="{428F83CB-4AB1-45C5-8AB2-099F78E879BE}" type="presOf" srcId="{F1DF2EB1-7477-4AD2-A83B-85C85B5E76AF}" destId="{63F5F17F-4AB6-4A07-84A2-31F020FFD400}" srcOrd="0" destOrd="1" presId="urn:microsoft.com/office/officeart/2005/8/layout/vList5"/>
    <dgm:cxn modelId="{88EEF1CF-6509-41B6-9B29-1B8B4EA2F46F}" srcId="{02AB5C3B-9BFA-4C12-BE5C-E42A3E358B99}" destId="{A7C4A544-AC5D-4B8B-A41E-8E4C1D4B3A4B}" srcOrd="0" destOrd="0" parTransId="{9F465726-4886-43BD-B64F-91EB3E02A143}" sibTransId="{6D020560-F71F-4A0F-A8BC-AE816B334657}"/>
    <dgm:cxn modelId="{AEBE4BD6-27F2-4CDE-A446-B062A93AD982}" type="presOf" srcId="{8D473B72-DD2D-4DC4-96BD-423355EAC90F}" destId="{7FCA832D-23C5-4BF5-A9D8-6C6411A29103}" srcOrd="0" destOrd="2" presId="urn:microsoft.com/office/officeart/2005/8/layout/vList5"/>
    <dgm:cxn modelId="{8E8171DA-CB5B-422F-9068-53838DAE1281}" type="presOf" srcId="{8C8E29C6-9B2E-4595-9442-D8DEEDA79F97}" destId="{73DAC3DA-8394-4B95-B23B-BE25A318DD22}" srcOrd="0" destOrd="0" presId="urn:microsoft.com/office/officeart/2005/8/layout/vList5"/>
    <dgm:cxn modelId="{83C13CDF-EB1A-494F-9DDE-F1566C0F0F6E}" srcId="{02AB5C3B-9BFA-4C12-BE5C-E42A3E358B99}" destId="{F1DF2EB1-7477-4AD2-A83B-85C85B5E76AF}" srcOrd="1" destOrd="0" parTransId="{8C95F5BF-DB24-40AC-B631-CFE01A177E54}" sibTransId="{03E300CC-AD68-4DA2-B476-AA29102A9FDB}"/>
    <dgm:cxn modelId="{A5D7F9E0-973E-41CA-A930-00BA36F4E611}" type="presOf" srcId="{29BA4B06-DA83-4065-A59B-B1FDA04004A2}" destId="{F970F249-C88A-4DB3-BF49-DE2C83358852}" srcOrd="0" destOrd="0" presId="urn:microsoft.com/office/officeart/2005/8/layout/vList5"/>
    <dgm:cxn modelId="{0F83C9E5-4671-4933-AB20-7D80C4975047}" type="presOf" srcId="{651771CF-E324-461C-8796-54A56FC6F4CB}" destId="{507E1824-E2D5-4716-8D67-0D72903C98EB}" srcOrd="0" destOrd="0" presId="urn:microsoft.com/office/officeart/2005/8/layout/vList5"/>
    <dgm:cxn modelId="{F320F0D7-6329-42D6-BBBB-64F3D52F746B}" type="presParOf" srcId="{F970F249-C88A-4DB3-BF49-DE2C83358852}" destId="{AC35F72A-61F9-46C2-A86A-BE8C85375CC8}" srcOrd="0" destOrd="0" presId="urn:microsoft.com/office/officeart/2005/8/layout/vList5"/>
    <dgm:cxn modelId="{10C27DF3-7B29-4557-A5A9-7C224688500B}" type="presParOf" srcId="{AC35F72A-61F9-46C2-A86A-BE8C85375CC8}" destId="{5A60A303-E250-4F23-89CD-0267A459197E}" srcOrd="0" destOrd="0" presId="urn:microsoft.com/office/officeart/2005/8/layout/vList5"/>
    <dgm:cxn modelId="{5ECEBED7-D79F-4D00-8ECD-A93410AA4B1B}" type="presParOf" srcId="{AC35F72A-61F9-46C2-A86A-BE8C85375CC8}" destId="{7FCA832D-23C5-4BF5-A9D8-6C6411A29103}" srcOrd="1" destOrd="0" presId="urn:microsoft.com/office/officeart/2005/8/layout/vList5"/>
    <dgm:cxn modelId="{1666FB20-DE6B-452A-8F77-A3DEA2146E56}" type="presParOf" srcId="{F970F249-C88A-4DB3-BF49-DE2C83358852}" destId="{311AD49A-D9E4-42E3-A62A-87D6DE87C1B6}" srcOrd="1" destOrd="0" presId="urn:microsoft.com/office/officeart/2005/8/layout/vList5"/>
    <dgm:cxn modelId="{E3291A0E-612B-4FCB-93A1-53B79AB28FD8}" type="presParOf" srcId="{F970F249-C88A-4DB3-BF49-DE2C83358852}" destId="{D082A289-9BF3-432C-BA9F-DF1CF295F1CC}" srcOrd="2" destOrd="0" presId="urn:microsoft.com/office/officeart/2005/8/layout/vList5"/>
    <dgm:cxn modelId="{6D514764-F97E-4288-A138-5F60F0B40211}" type="presParOf" srcId="{D082A289-9BF3-432C-BA9F-DF1CF295F1CC}" destId="{30D07245-4853-4644-B961-27BD657C3684}" srcOrd="0" destOrd="0" presId="urn:microsoft.com/office/officeart/2005/8/layout/vList5"/>
    <dgm:cxn modelId="{4FE81185-0B37-4A1F-981B-1F704DB8FF66}" type="presParOf" srcId="{D082A289-9BF3-432C-BA9F-DF1CF295F1CC}" destId="{63F5F17F-4AB6-4A07-84A2-31F020FFD400}" srcOrd="1" destOrd="0" presId="urn:microsoft.com/office/officeart/2005/8/layout/vList5"/>
    <dgm:cxn modelId="{73914F1B-0EDE-4B1D-9198-676CD8FE5D71}" type="presParOf" srcId="{F970F249-C88A-4DB3-BF49-DE2C83358852}" destId="{2D14DCC1-FD3B-475C-9D35-504B03251349}" srcOrd="3" destOrd="0" presId="urn:microsoft.com/office/officeart/2005/8/layout/vList5"/>
    <dgm:cxn modelId="{1468954D-5E48-4768-A13D-035F1EA59F95}" type="presParOf" srcId="{F970F249-C88A-4DB3-BF49-DE2C83358852}" destId="{4765E0C7-EB89-4FF0-9B6E-D6A329A1B626}" srcOrd="4" destOrd="0" presId="urn:microsoft.com/office/officeart/2005/8/layout/vList5"/>
    <dgm:cxn modelId="{43982F30-94B1-4F3E-AE0A-800D4174E4E1}" type="presParOf" srcId="{4765E0C7-EB89-4FF0-9B6E-D6A329A1B626}" destId="{507E1824-E2D5-4716-8D67-0D72903C98EB}" srcOrd="0" destOrd="0" presId="urn:microsoft.com/office/officeart/2005/8/layout/vList5"/>
    <dgm:cxn modelId="{D96CE4A3-E0C1-4941-985B-ACCD93154ADF}" type="presParOf" srcId="{4765E0C7-EB89-4FF0-9B6E-D6A329A1B626}" destId="{362145B5-6E68-4C2C-8548-6DBCA05FE468}" srcOrd="1" destOrd="0" presId="urn:microsoft.com/office/officeart/2005/8/layout/vList5"/>
    <dgm:cxn modelId="{3FA58DD3-C484-40E6-BF9A-F6565CF80803}" type="presParOf" srcId="{F970F249-C88A-4DB3-BF49-DE2C83358852}" destId="{8E200E85-7E49-4BA1-89E2-69317C2CE19C}" srcOrd="5" destOrd="0" presId="urn:microsoft.com/office/officeart/2005/8/layout/vList5"/>
    <dgm:cxn modelId="{F7BDD7CA-B8CA-495A-B2B5-BBF3BB9765E4}" type="presParOf" srcId="{F970F249-C88A-4DB3-BF49-DE2C83358852}" destId="{2FF2A37B-9507-47CD-8E1F-9E2BC1F83C82}" srcOrd="6" destOrd="0" presId="urn:microsoft.com/office/officeart/2005/8/layout/vList5"/>
    <dgm:cxn modelId="{40C842AB-B395-4C27-BA1B-E647A4C78B3E}" type="presParOf" srcId="{2FF2A37B-9507-47CD-8E1F-9E2BC1F83C82}" destId="{73DAC3DA-8394-4B95-B23B-BE25A318DD22}" srcOrd="0" destOrd="0" presId="urn:microsoft.com/office/officeart/2005/8/layout/vList5"/>
    <dgm:cxn modelId="{7A7875CF-B71A-46D5-AA19-BE677BA9B495}" type="presParOf" srcId="{F970F249-C88A-4DB3-BF49-DE2C83358852}" destId="{17B51B05-EEBD-4358-AA29-ACD4524A2D60}" srcOrd="7" destOrd="0" presId="urn:microsoft.com/office/officeart/2005/8/layout/vList5"/>
    <dgm:cxn modelId="{D732E330-55A6-4894-B8C5-80313863620F}" type="presParOf" srcId="{F970F249-C88A-4DB3-BF49-DE2C83358852}" destId="{BAC930E4-D3F1-45E0-B43F-AF093BFBFA72}" srcOrd="8" destOrd="0" presId="urn:microsoft.com/office/officeart/2005/8/layout/vList5"/>
    <dgm:cxn modelId="{CF0732A0-C741-40E7-A450-530852A719BC}" type="presParOf" srcId="{BAC930E4-D3F1-45E0-B43F-AF093BFBFA72}" destId="{57C2600F-8CD7-4B34-A3AB-DCDDDB460900}" srcOrd="0" destOrd="0" presId="urn:microsoft.com/office/officeart/2005/8/layout/vList5"/>
    <dgm:cxn modelId="{40A40AAB-E93C-46DB-AE87-7230EBDC5F21}" type="presParOf" srcId="{BAC930E4-D3F1-45E0-B43F-AF093BFBFA72}" destId="{D46D505D-E49E-46BF-B521-917AB3305965}" srcOrd="1" destOrd="0" presId="urn:microsoft.com/office/officeart/2005/8/layout/vList5"/>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A832D-23C5-4BF5-A9D8-6C6411A29103}">
      <dsp:nvSpPr>
        <dsp:cNvPr id="0" name=""/>
        <dsp:cNvSpPr/>
      </dsp:nvSpPr>
      <dsp:spPr>
        <a:xfrm rot="5400000">
          <a:off x="10228452" y="-5330407"/>
          <a:ext cx="3367332" cy="14333845"/>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Reviewed of the RSA Monitoring and Technical Assistance Guide</a:t>
          </a:r>
        </a:p>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Reviewed the recent monitoring visit reports (Florida &amp; Michigan) and had conversations with the directors </a:t>
          </a:r>
        </a:p>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Reviewed the existing Case Review instruments used by other agencies</a:t>
          </a:r>
        </a:p>
      </dsp:txBody>
      <dsp:txXfrm rot="-5400000">
        <a:off x="4745196" y="317229"/>
        <a:ext cx="14169465" cy="3038572"/>
      </dsp:txXfrm>
    </dsp:sp>
    <dsp:sp modelId="{5A60A303-E250-4F23-89CD-0267A459197E}">
      <dsp:nvSpPr>
        <dsp:cNvPr id="0" name=""/>
        <dsp:cNvSpPr/>
      </dsp:nvSpPr>
      <dsp:spPr>
        <a:xfrm>
          <a:off x="1438" y="5633"/>
          <a:ext cx="4743756" cy="366176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marL="0" lvl="0" indent="0" algn="ctr" defTabSz="2711450">
            <a:lnSpc>
              <a:spcPct val="100000"/>
            </a:lnSpc>
            <a:spcBef>
              <a:spcPct val="0"/>
            </a:spcBef>
            <a:spcAft>
              <a:spcPts val="0"/>
            </a:spcAft>
            <a:buNone/>
          </a:pPr>
          <a:r>
            <a:rPr lang="en-US" sz="6100" b="1" kern="1200" dirty="0"/>
            <a:t>Review </a:t>
          </a:r>
        </a:p>
        <a:p>
          <a:pPr marL="0" lvl="0" indent="0" algn="ctr" defTabSz="2711450">
            <a:lnSpc>
              <a:spcPct val="100000"/>
            </a:lnSpc>
            <a:spcBef>
              <a:spcPct val="0"/>
            </a:spcBef>
            <a:spcAft>
              <a:spcPts val="0"/>
            </a:spcAft>
            <a:buNone/>
          </a:pPr>
          <a:r>
            <a:rPr lang="en-US" sz="6100" b="1" kern="1200" dirty="0"/>
            <a:t>Materials</a:t>
          </a:r>
        </a:p>
      </dsp:txBody>
      <dsp:txXfrm>
        <a:off x="180191" y="184386"/>
        <a:ext cx="4386250" cy="3304257"/>
      </dsp:txXfrm>
    </dsp:sp>
    <dsp:sp modelId="{63F5F17F-4AB6-4A07-84A2-31F020FFD400}">
      <dsp:nvSpPr>
        <dsp:cNvPr id="0" name=""/>
        <dsp:cNvSpPr/>
      </dsp:nvSpPr>
      <dsp:spPr>
        <a:xfrm rot="5400000">
          <a:off x="10228222" y="-1460744"/>
          <a:ext cx="3367332" cy="14333365"/>
        </a:xfrm>
        <a:prstGeom prst="round2SameRect">
          <a:avLst/>
        </a:prstGeom>
        <a:solidFill>
          <a:schemeClr val="accent3">
            <a:tint val="40000"/>
            <a:alpha val="90000"/>
            <a:hueOff val="3572285"/>
            <a:satOff val="-4598"/>
            <a:lumOff val="-358"/>
            <a:alphaOff val="0"/>
          </a:schemeClr>
        </a:solidFill>
        <a:ln w="25400" cap="flat" cmpd="sng" algn="ctr">
          <a:solidFill>
            <a:schemeClr val="accent3">
              <a:tint val="40000"/>
              <a:alpha val="90000"/>
              <a:hueOff val="3572285"/>
              <a:satOff val="-4598"/>
              <a:lumOff val="-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Conducted a survey to assess level of understanding about the WIOA Performance Accountability Measures and current needs of VR counselors</a:t>
          </a:r>
        </a:p>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Conducted a focus group meeting with VR supervisors &amp; program directors to elicit their perceptions on quality documentation </a:t>
          </a:r>
        </a:p>
      </dsp:txBody>
      <dsp:txXfrm rot="-5400000">
        <a:off x="4745206" y="4186652"/>
        <a:ext cx="14168985" cy="3038572"/>
      </dsp:txXfrm>
    </dsp:sp>
    <dsp:sp modelId="{30D07245-4853-4644-B961-27BD657C3684}">
      <dsp:nvSpPr>
        <dsp:cNvPr id="0" name=""/>
        <dsp:cNvSpPr/>
      </dsp:nvSpPr>
      <dsp:spPr>
        <a:xfrm>
          <a:off x="1438" y="3877855"/>
          <a:ext cx="4743767" cy="3656165"/>
        </a:xfrm>
        <a:prstGeom prst="round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marL="0" lvl="0" indent="0" algn="ctr" defTabSz="2711450">
            <a:lnSpc>
              <a:spcPct val="90000"/>
            </a:lnSpc>
            <a:spcBef>
              <a:spcPct val="0"/>
            </a:spcBef>
            <a:spcAft>
              <a:spcPct val="35000"/>
            </a:spcAft>
            <a:buNone/>
          </a:pPr>
          <a:r>
            <a:rPr lang="en-US" sz="6100" b="1" kern="1200" dirty="0"/>
            <a:t>Needs Assessment</a:t>
          </a:r>
        </a:p>
      </dsp:txBody>
      <dsp:txXfrm>
        <a:off x="179917" y="4056334"/>
        <a:ext cx="4386809" cy="3299207"/>
      </dsp:txXfrm>
    </dsp:sp>
    <dsp:sp modelId="{362145B5-6E68-4C2C-8548-6DBCA05FE468}">
      <dsp:nvSpPr>
        <dsp:cNvPr id="0" name=""/>
        <dsp:cNvSpPr/>
      </dsp:nvSpPr>
      <dsp:spPr>
        <a:xfrm rot="5400000">
          <a:off x="10212980" y="2401816"/>
          <a:ext cx="3392115" cy="14337406"/>
        </a:xfrm>
        <a:prstGeom prst="round2SameRect">
          <a:avLst/>
        </a:prstGeom>
        <a:solidFill>
          <a:schemeClr val="accent3">
            <a:tint val="40000"/>
            <a:alpha val="90000"/>
            <a:hueOff val="7144569"/>
            <a:satOff val="-9195"/>
            <a:lumOff val="-717"/>
            <a:alphaOff val="0"/>
          </a:schemeClr>
        </a:solidFill>
        <a:ln w="25400" cap="flat" cmpd="sng" algn="ctr">
          <a:solidFill>
            <a:schemeClr val="accent3">
              <a:tint val="40000"/>
              <a:alpha val="90000"/>
              <a:hueOff val="7144569"/>
              <a:satOff val="-9195"/>
              <a:lumOff val="-7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Reviewed 10 cases to determine the availability of data necessary for the RSA reporting and monitoring</a:t>
          </a:r>
        </a:p>
      </dsp:txBody>
      <dsp:txXfrm rot="-5400000">
        <a:off x="4740335" y="8040051"/>
        <a:ext cx="14171817" cy="3060937"/>
      </dsp:txXfrm>
    </dsp:sp>
    <dsp:sp modelId="{507E1824-E2D5-4716-8D67-0D72903C98EB}">
      <dsp:nvSpPr>
        <dsp:cNvPr id="0" name=""/>
        <dsp:cNvSpPr/>
      </dsp:nvSpPr>
      <dsp:spPr>
        <a:xfrm>
          <a:off x="1438" y="7744478"/>
          <a:ext cx="4738896" cy="36520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marL="0" lvl="0" indent="0" algn="ctr" defTabSz="2400300">
            <a:lnSpc>
              <a:spcPct val="90000"/>
            </a:lnSpc>
            <a:spcBef>
              <a:spcPct val="0"/>
            </a:spcBef>
            <a:spcAft>
              <a:spcPct val="35000"/>
            </a:spcAft>
            <a:buNone/>
          </a:pPr>
          <a:r>
            <a:rPr lang="en-US" sz="5400" b="1" kern="1200" dirty="0"/>
            <a:t>Individual Case Review</a:t>
          </a:r>
        </a:p>
      </dsp:txBody>
      <dsp:txXfrm>
        <a:off x="179718" y="7922758"/>
        <a:ext cx="4382336" cy="3295522"/>
      </dsp:txXfrm>
    </dsp:sp>
    <dsp:sp modelId="{73DAC3DA-8394-4B95-B23B-BE25A318DD22}">
      <dsp:nvSpPr>
        <dsp:cNvPr id="0" name=""/>
        <dsp:cNvSpPr/>
      </dsp:nvSpPr>
      <dsp:spPr>
        <a:xfrm>
          <a:off x="18594" y="11610555"/>
          <a:ext cx="19061861" cy="3595679"/>
        </a:xfrm>
        <a:prstGeom prst="round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marL="0" lvl="0" indent="0" algn="ctr" defTabSz="2311400">
            <a:lnSpc>
              <a:spcPct val="100000"/>
            </a:lnSpc>
            <a:spcBef>
              <a:spcPct val="0"/>
            </a:spcBef>
            <a:spcAft>
              <a:spcPts val="0"/>
            </a:spcAft>
            <a:buNone/>
          </a:pPr>
          <a:r>
            <a:rPr lang="en-US" sz="5200" b="1" kern="1200" dirty="0">
              <a:latin typeface="Arial" panose="020B0604020202020204" pitchFamily="34" charset="0"/>
              <a:cs typeface="Arial" panose="020B0604020202020204" pitchFamily="34" charset="0"/>
            </a:rPr>
            <a:t>Development of the SCCB Case Review Instrument</a:t>
          </a:r>
        </a:p>
        <a:p>
          <a:pPr marL="0" lvl="0" indent="0" algn="ctr" defTabSz="2311400">
            <a:lnSpc>
              <a:spcPct val="100000"/>
            </a:lnSpc>
            <a:spcBef>
              <a:spcPct val="0"/>
            </a:spcBef>
            <a:spcAft>
              <a:spcPts val="0"/>
            </a:spcAft>
            <a:buNone/>
          </a:pPr>
          <a:r>
            <a:rPr lang="en-US" sz="3200" b="1" u="sng" kern="1200" dirty="0">
              <a:latin typeface="Arial" panose="020B0604020202020204" pitchFamily="34" charset="0"/>
              <a:cs typeface="Arial" panose="020B0604020202020204" pitchFamily="34" charset="0"/>
            </a:rPr>
            <a:t>Four Sections &amp; 25 Questions </a:t>
          </a:r>
        </a:p>
        <a:p>
          <a:pPr marL="0" lvl="0" indent="0" algn="ctr" defTabSz="2311400">
            <a:lnSpc>
              <a:spcPct val="100000"/>
            </a:lnSpc>
            <a:spcBef>
              <a:spcPct val="0"/>
            </a:spcBef>
            <a:spcAft>
              <a:spcPts val="0"/>
            </a:spcAft>
            <a:buNone/>
          </a:pPr>
          <a:r>
            <a:rPr lang="en-US" sz="2800" b="0" u="none" kern="1200" dirty="0">
              <a:latin typeface="Arial" panose="020B0604020202020204" pitchFamily="34" charset="0"/>
              <a:cs typeface="Arial" panose="020B0604020202020204" pitchFamily="34" charset="0"/>
            </a:rPr>
            <a:t>1. Quality of Counseling services and case Documentation; 2. Quality of Vocational Preparation, </a:t>
          </a:r>
        </a:p>
        <a:p>
          <a:pPr marL="0" lvl="0" indent="0" algn="ctr" defTabSz="2311400">
            <a:lnSpc>
              <a:spcPct val="100000"/>
            </a:lnSpc>
            <a:spcBef>
              <a:spcPct val="0"/>
            </a:spcBef>
            <a:spcAft>
              <a:spcPts val="0"/>
            </a:spcAft>
            <a:buNone/>
          </a:pPr>
          <a:r>
            <a:rPr lang="en-US" sz="2800" b="0" u="none" kern="1200" dirty="0">
              <a:latin typeface="Arial" panose="020B0604020202020204" pitchFamily="34" charset="0"/>
              <a:cs typeface="Arial" panose="020B0604020202020204" pitchFamily="34" charset="0"/>
            </a:rPr>
            <a:t>Vocational Goal, Training and Placement; 3. Quality of Closures; </a:t>
          </a:r>
        </a:p>
        <a:p>
          <a:pPr marL="0" lvl="0" indent="0" algn="ctr" defTabSz="2311400">
            <a:lnSpc>
              <a:spcPct val="100000"/>
            </a:lnSpc>
            <a:spcBef>
              <a:spcPct val="0"/>
            </a:spcBef>
            <a:spcAft>
              <a:spcPts val="0"/>
            </a:spcAft>
            <a:buNone/>
          </a:pPr>
          <a:r>
            <a:rPr lang="en-US" sz="2800" b="0" u="none" kern="1200" dirty="0">
              <a:latin typeface="Arial" panose="020B0604020202020204" pitchFamily="34" charset="0"/>
              <a:cs typeface="Arial" panose="020B0604020202020204" pitchFamily="34" charset="0"/>
            </a:rPr>
            <a:t>4. Applying and Documenting Compliance with Regulations, Laws &amp; Policies </a:t>
          </a:r>
          <a:endParaRPr lang="en-US" sz="3200" b="0" u="none" kern="1200" dirty="0">
            <a:latin typeface="Arial" panose="020B0604020202020204" pitchFamily="34" charset="0"/>
            <a:cs typeface="Arial" panose="020B0604020202020204" pitchFamily="34" charset="0"/>
          </a:endParaRPr>
        </a:p>
      </dsp:txBody>
      <dsp:txXfrm>
        <a:off x="194121" y="11786082"/>
        <a:ext cx="18710807" cy="3244625"/>
      </dsp:txXfrm>
    </dsp:sp>
    <dsp:sp modelId="{D46D505D-E49E-46BF-B521-917AB3305965}">
      <dsp:nvSpPr>
        <dsp:cNvPr id="0" name=""/>
        <dsp:cNvSpPr/>
      </dsp:nvSpPr>
      <dsp:spPr>
        <a:xfrm rot="5400000">
          <a:off x="10224500" y="10066062"/>
          <a:ext cx="3367332" cy="14325941"/>
        </a:xfrm>
        <a:prstGeom prst="round2SameRect">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Using the Case Review Instrument, 97 cases were reviewed by 3 regional VR supervisors, the VR Consumer Services Director, and the current evaluator</a:t>
          </a:r>
        </a:p>
        <a:p>
          <a:pPr marL="285750" lvl="1" indent="-285750" algn="l" defTabSz="1778000">
            <a:lnSpc>
              <a:spcPct val="90000"/>
            </a:lnSpc>
            <a:spcBef>
              <a:spcPct val="0"/>
            </a:spcBef>
            <a:spcAft>
              <a:spcPct val="15000"/>
            </a:spcAft>
            <a:buChar char="•"/>
          </a:pPr>
          <a:r>
            <a:rPr lang="en-US" sz="4000" kern="1200" dirty="0">
              <a:latin typeface="Arial" panose="020B0604020202020204" pitchFamily="34" charset="0"/>
              <a:cs typeface="Arial" panose="020B0604020202020204" pitchFamily="34" charset="0"/>
            </a:rPr>
            <a:t>Four rating scales: </a:t>
          </a:r>
          <a:r>
            <a:rPr lang="en-US" sz="4000" i="1" kern="1200" dirty="0">
              <a:latin typeface="Arial" panose="020B0604020202020204" pitchFamily="34" charset="0"/>
              <a:cs typeface="Arial" panose="020B0604020202020204" pitchFamily="34" charset="0"/>
            </a:rPr>
            <a:t>minimally or not compliant, mostly compliant, compliant, and NA</a:t>
          </a:r>
          <a:endParaRPr lang="en-US" sz="4000" kern="1200" dirty="0">
            <a:latin typeface="Arial" panose="020B0604020202020204" pitchFamily="34" charset="0"/>
            <a:cs typeface="Arial" panose="020B0604020202020204" pitchFamily="34" charset="0"/>
          </a:endParaRPr>
        </a:p>
      </dsp:txBody>
      <dsp:txXfrm rot="-5400000">
        <a:off x="4745196" y="15709746"/>
        <a:ext cx="14161561" cy="3038572"/>
      </dsp:txXfrm>
    </dsp:sp>
    <dsp:sp modelId="{57C2600F-8CD7-4B34-A3AB-DCDDDB460900}">
      <dsp:nvSpPr>
        <dsp:cNvPr id="0" name=""/>
        <dsp:cNvSpPr/>
      </dsp:nvSpPr>
      <dsp:spPr>
        <a:xfrm>
          <a:off x="1438" y="15413157"/>
          <a:ext cx="4743757" cy="3631752"/>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marL="0" lvl="0" indent="0" algn="ctr" defTabSz="2711450">
            <a:lnSpc>
              <a:spcPct val="90000"/>
            </a:lnSpc>
            <a:spcBef>
              <a:spcPct val="0"/>
            </a:spcBef>
            <a:spcAft>
              <a:spcPct val="35000"/>
            </a:spcAft>
            <a:buNone/>
          </a:pPr>
          <a:r>
            <a:rPr lang="en-US" sz="6100" b="1" kern="1200" dirty="0"/>
            <a:t>Validation Study</a:t>
          </a:r>
        </a:p>
      </dsp:txBody>
      <dsp:txXfrm>
        <a:off x="178726" y="15590445"/>
        <a:ext cx="4389181" cy="327717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1"/>
            <a:ext cx="3038145" cy="464205"/>
          </a:xfrm>
          <a:prstGeom prst="rect">
            <a:avLst/>
          </a:prstGeom>
        </p:spPr>
        <p:txBody>
          <a:bodyPr vert="horz" lIns="88139" tIns="44070" rIns="88139" bIns="44070" rtlCol="0"/>
          <a:lstStyle>
            <a:lvl1pPr algn="r">
              <a:defRPr sz="1200"/>
            </a:lvl1pPr>
          </a:lstStyle>
          <a:p>
            <a:fld id="{9D86B9FF-9AC8-4BED-B732-06D5AC893BF2}" type="datetimeFigureOut">
              <a:rPr lang="en-US" smtClean="0"/>
              <a:pPr/>
              <a:t>8/28/2019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16099"/>
            <a:ext cx="5607711" cy="4182457"/>
          </a:xfrm>
          <a:prstGeom prst="rect">
            <a:avLst/>
          </a:prstGeom>
        </p:spPr>
        <p:txBody>
          <a:bodyPr vert="horz" lIns="88139" tIns="44070" rIns="88139" bIns="4407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659"/>
            <a:ext cx="3038145" cy="464205"/>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59"/>
            <a:ext cx="3038145" cy="464205"/>
          </a:xfrm>
          <a:prstGeom prst="rect">
            <a:avLst/>
          </a:prstGeom>
        </p:spPr>
        <p:txBody>
          <a:bodyPr vert="horz" lIns="88139" tIns="44070" rIns="88139" bIns="44070" rtlCol="0" anchor="b"/>
          <a:lstStyle>
            <a:lvl1pPr algn="r">
              <a:defRPr sz="1200"/>
            </a:lvl1pPr>
          </a:lstStyle>
          <a:p>
            <a:fld id="{272C71A0-32CF-4B10-87DA-2054A0C52204}" type="slidenum">
              <a:rPr lang="en-US" smtClean="0"/>
              <a:pPr/>
              <a:t>‹#›</a:t>
            </a:fld>
            <a:endParaRPr lang="en-US"/>
          </a:p>
        </p:txBody>
      </p:sp>
    </p:spTree>
    <p:extLst>
      <p:ext uri="{BB962C8B-B14F-4D97-AF65-F5344CB8AC3E}">
        <p14:creationId xmlns:p14="http://schemas.microsoft.com/office/powerpoint/2010/main" val="2648398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8500"/>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2C71A0-32CF-4B10-87DA-2054A0C52204}" type="slidenum">
              <a:rPr lang="en-US" smtClean="0"/>
              <a:pPr/>
              <a:t>1</a:t>
            </a:fld>
            <a:endParaRPr lang="en-US"/>
          </a:p>
        </p:txBody>
      </p:sp>
    </p:spTree>
    <p:extLst>
      <p:ext uri="{BB962C8B-B14F-4D97-AF65-F5344CB8AC3E}">
        <p14:creationId xmlns:p14="http://schemas.microsoft.com/office/powerpoint/2010/main" val="751819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7"/>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397432" indent="0" algn="ctr">
              <a:buNone/>
              <a:defRPr>
                <a:solidFill>
                  <a:schemeClr val="tx1">
                    <a:tint val="75000"/>
                  </a:schemeClr>
                </a:solidFill>
              </a:defRPr>
            </a:lvl2pPr>
            <a:lvl3pPr marL="4794870" indent="0" algn="ctr">
              <a:buNone/>
              <a:defRPr>
                <a:solidFill>
                  <a:schemeClr val="tx1">
                    <a:tint val="75000"/>
                  </a:schemeClr>
                </a:solidFill>
              </a:defRPr>
            </a:lvl3pPr>
            <a:lvl4pPr marL="7192307" indent="0" algn="ctr">
              <a:buNone/>
              <a:defRPr>
                <a:solidFill>
                  <a:schemeClr val="tx1">
                    <a:tint val="75000"/>
                  </a:schemeClr>
                </a:solidFill>
              </a:defRPr>
            </a:lvl4pPr>
            <a:lvl5pPr marL="9589740" indent="0" algn="ctr">
              <a:buNone/>
              <a:defRPr>
                <a:solidFill>
                  <a:schemeClr val="tx1">
                    <a:tint val="75000"/>
                  </a:schemeClr>
                </a:solidFill>
              </a:defRPr>
            </a:lvl5pPr>
            <a:lvl6pPr marL="11987172" indent="0" algn="ctr">
              <a:buNone/>
              <a:defRPr>
                <a:solidFill>
                  <a:schemeClr val="tx1">
                    <a:tint val="75000"/>
                  </a:schemeClr>
                </a:solidFill>
              </a:defRPr>
            </a:lvl6pPr>
            <a:lvl7pPr marL="14384610" indent="0" algn="ctr">
              <a:buNone/>
              <a:defRPr>
                <a:solidFill>
                  <a:schemeClr val="tx1">
                    <a:tint val="75000"/>
                  </a:schemeClr>
                </a:solidFill>
              </a:defRPr>
            </a:lvl7pPr>
            <a:lvl8pPr marL="16782042" indent="0" algn="ctr">
              <a:buNone/>
              <a:defRPr>
                <a:solidFill>
                  <a:schemeClr val="tx1">
                    <a:tint val="75000"/>
                  </a:schemeClr>
                </a:solidFill>
              </a:defRPr>
            </a:lvl8pPr>
            <a:lvl9pPr marL="19179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B08F6315-380C-459D-853F-2069E8D0F84A}" type="datetimeFigureOut">
              <a:rPr lang="en-US" smtClean="0"/>
              <a:pPr>
                <a:defRPr/>
              </a:pPr>
              <a:t>8/28/2019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7BBB0D6-A02E-49E9-AA62-7A9473DED93D}" type="slidenum">
              <a:rPr lang="en-US" smtClean="0"/>
              <a:pPr>
                <a:defRPr/>
              </a:pPr>
              <a:t>‹#›</a:t>
            </a:fld>
            <a:endParaRPr lang="en-US"/>
          </a:p>
        </p:txBody>
      </p:sp>
    </p:spTree>
    <p:extLst>
      <p:ext uri="{BB962C8B-B14F-4D97-AF65-F5344CB8AC3E}">
        <p14:creationId xmlns:p14="http://schemas.microsoft.com/office/powerpoint/2010/main" val="4266986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6C84264-5ABA-4073-85C1-9D308BC51ED0}" type="datetimeFigureOut">
              <a:rPr lang="en-US" smtClean="0"/>
              <a:pPr>
                <a:defRPr/>
              </a:pPr>
              <a:t>8/28/2019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286C63-727B-4ACA-ABCD-65FE6AE2DE1B}" type="slidenum">
              <a:rPr lang="en-US" smtClean="0"/>
              <a:pPr>
                <a:defRPr/>
              </a:pPr>
              <a:t>‹#›</a:t>
            </a:fld>
            <a:endParaRPr lang="en-US"/>
          </a:p>
        </p:txBody>
      </p:sp>
    </p:spTree>
    <p:extLst>
      <p:ext uri="{BB962C8B-B14F-4D97-AF65-F5344CB8AC3E}">
        <p14:creationId xmlns:p14="http://schemas.microsoft.com/office/powerpoint/2010/main" val="367866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6380201" y="7383796"/>
            <a:ext cx="45422823" cy="1572844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6505" y="7383796"/>
            <a:ext cx="135552177" cy="1572844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6088F05-F867-485B-A86F-3B1A85FAA7C3}" type="datetimeFigureOut">
              <a:rPr lang="en-US" smtClean="0"/>
              <a:pPr>
                <a:defRPr/>
              </a:pPr>
              <a:t>8/28/2019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194CE5-69EE-4403-92C4-290BB7DF0839}" type="slidenum">
              <a:rPr lang="en-US" smtClean="0"/>
              <a:pPr>
                <a:defRPr/>
              </a:pPr>
              <a:t>‹#›</a:t>
            </a:fld>
            <a:endParaRPr lang="en-US"/>
          </a:p>
        </p:txBody>
      </p:sp>
    </p:spTree>
    <p:extLst>
      <p:ext uri="{BB962C8B-B14F-4D97-AF65-F5344CB8AC3E}">
        <p14:creationId xmlns:p14="http://schemas.microsoft.com/office/powerpoint/2010/main" val="6111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EAB2682-0E77-44D8-8704-395435223760}" type="datetimeFigureOut">
              <a:rPr lang="en-US" smtClean="0"/>
              <a:pPr>
                <a:defRPr/>
              </a:pPr>
              <a:t>8/28/2019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CB36C9-AA94-436B-B6CC-5350AB288317}" type="slidenum">
              <a:rPr lang="en-US" smtClean="0"/>
              <a:pPr>
                <a:defRPr/>
              </a:pPr>
              <a:t>‹#›</a:t>
            </a:fld>
            <a:endParaRPr lang="en-US"/>
          </a:p>
        </p:txBody>
      </p:sp>
    </p:spTree>
    <p:extLst>
      <p:ext uri="{BB962C8B-B14F-4D97-AF65-F5344CB8AC3E}">
        <p14:creationId xmlns:p14="http://schemas.microsoft.com/office/powerpoint/2010/main" val="202520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nchor="t"/>
          <a:lstStyle>
            <a:lvl1pPr algn="l">
              <a:defRPr sz="20974" b="1" cap="all"/>
            </a:lvl1pPr>
          </a:lstStyle>
          <a:p>
            <a:r>
              <a:rPr lang="en-US"/>
              <a:t>Click to edit Master title style</a:t>
            </a:r>
          </a:p>
        </p:txBody>
      </p:sp>
      <p:sp>
        <p:nvSpPr>
          <p:cNvPr id="3" name="Text Placeholder 2"/>
          <p:cNvSpPr>
            <a:spLocks noGrp="1"/>
          </p:cNvSpPr>
          <p:nvPr>
            <p:ph type="body" idx="1"/>
          </p:nvPr>
        </p:nvSpPr>
        <p:spPr>
          <a:xfrm>
            <a:off x="3467103" y="13952236"/>
            <a:ext cx="37307520" cy="7200897"/>
          </a:xfrm>
        </p:spPr>
        <p:txBody>
          <a:bodyPr anchor="b"/>
          <a:lstStyle>
            <a:lvl1pPr marL="0" indent="0">
              <a:buNone/>
              <a:defRPr sz="10539">
                <a:solidFill>
                  <a:schemeClr val="tx1">
                    <a:tint val="75000"/>
                  </a:schemeClr>
                </a:solidFill>
              </a:defRPr>
            </a:lvl1pPr>
            <a:lvl2pPr marL="2397432" indent="0">
              <a:buNone/>
              <a:defRPr sz="9496">
                <a:solidFill>
                  <a:schemeClr val="tx1">
                    <a:tint val="75000"/>
                  </a:schemeClr>
                </a:solidFill>
              </a:defRPr>
            </a:lvl2pPr>
            <a:lvl3pPr marL="4794870" indent="0">
              <a:buNone/>
              <a:defRPr sz="8348">
                <a:solidFill>
                  <a:schemeClr val="tx1">
                    <a:tint val="75000"/>
                  </a:schemeClr>
                </a:solidFill>
              </a:defRPr>
            </a:lvl3pPr>
            <a:lvl4pPr marL="7192307" indent="0">
              <a:buNone/>
              <a:defRPr sz="7305">
                <a:solidFill>
                  <a:schemeClr val="tx1">
                    <a:tint val="75000"/>
                  </a:schemeClr>
                </a:solidFill>
              </a:defRPr>
            </a:lvl4pPr>
            <a:lvl5pPr marL="9589740" indent="0">
              <a:buNone/>
              <a:defRPr sz="7305">
                <a:solidFill>
                  <a:schemeClr val="tx1">
                    <a:tint val="75000"/>
                  </a:schemeClr>
                </a:solidFill>
              </a:defRPr>
            </a:lvl5pPr>
            <a:lvl6pPr marL="11987172" indent="0">
              <a:buNone/>
              <a:defRPr sz="7305">
                <a:solidFill>
                  <a:schemeClr val="tx1">
                    <a:tint val="75000"/>
                  </a:schemeClr>
                </a:solidFill>
              </a:defRPr>
            </a:lvl6pPr>
            <a:lvl7pPr marL="14384610" indent="0">
              <a:buNone/>
              <a:defRPr sz="7305">
                <a:solidFill>
                  <a:schemeClr val="tx1">
                    <a:tint val="75000"/>
                  </a:schemeClr>
                </a:solidFill>
              </a:defRPr>
            </a:lvl7pPr>
            <a:lvl8pPr marL="16782042" indent="0">
              <a:buNone/>
              <a:defRPr sz="7305">
                <a:solidFill>
                  <a:schemeClr val="tx1">
                    <a:tint val="75000"/>
                  </a:schemeClr>
                </a:solidFill>
              </a:defRPr>
            </a:lvl8pPr>
            <a:lvl9pPr marL="19179480" indent="0">
              <a:buNone/>
              <a:defRPr sz="730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9F31251-5FE9-43A7-8309-C2D2D60291FF}" type="datetimeFigureOut">
              <a:rPr lang="en-US" smtClean="0"/>
              <a:pPr>
                <a:defRPr/>
              </a:pPr>
              <a:t>8/28/2019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CE69F1-9E17-4C23-8821-D7F7BA1A222C}" type="slidenum">
              <a:rPr lang="en-US" smtClean="0"/>
              <a:pPr>
                <a:defRPr/>
              </a:pPr>
              <a:t>‹#›</a:t>
            </a:fld>
            <a:endParaRPr lang="en-US"/>
          </a:p>
        </p:txBody>
      </p:sp>
    </p:spTree>
    <p:extLst>
      <p:ext uri="{BB962C8B-B14F-4D97-AF65-F5344CB8AC3E}">
        <p14:creationId xmlns:p14="http://schemas.microsoft.com/office/powerpoint/2010/main" val="38154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096504" y="43014916"/>
            <a:ext cx="90487497" cy="121653297"/>
          </a:xfrm>
        </p:spPr>
        <p:txBody>
          <a:bodyPr/>
          <a:lstStyle>
            <a:lvl1pPr>
              <a:defRPr sz="14713"/>
            </a:lvl1pPr>
            <a:lvl2pPr>
              <a:defRPr sz="12626"/>
            </a:lvl2pPr>
            <a:lvl3pPr>
              <a:defRPr sz="10539"/>
            </a:lvl3pPr>
            <a:lvl4pPr>
              <a:defRPr sz="9496"/>
            </a:lvl4pPr>
            <a:lvl5pPr>
              <a:defRPr sz="9496"/>
            </a:lvl5pPr>
            <a:lvl6pPr>
              <a:defRPr sz="9496"/>
            </a:lvl6pPr>
            <a:lvl7pPr>
              <a:defRPr sz="9496"/>
            </a:lvl7pPr>
            <a:lvl8pPr>
              <a:defRPr sz="9496"/>
            </a:lvl8pPr>
            <a:lvl9pPr>
              <a:defRPr sz="9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1315522" y="43014916"/>
            <a:ext cx="90487503" cy="121653297"/>
          </a:xfrm>
        </p:spPr>
        <p:txBody>
          <a:bodyPr/>
          <a:lstStyle>
            <a:lvl1pPr>
              <a:defRPr sz="14713"/>
            </a:lvl1pPr>
            <a:lvl2pPr>
              <a:defRPr sz="12626"/>
            </a:lvl2pPr>
            <a:lvl3pPr>
              <a:defRPr sz="10539"/>
            </a:lvl3pPr>
            <a:lvl4pPr>
              <a:defRPr sz="9496"/>
            </a:lvl4pPr>
            <a:lvl5pPr>
              <a:defRPr sz="9496"/>
            </a:lvl5pPr>
            <a:lvl6pPr>
              <a:defRPr sz="9496"/>
            </a:lvl6pPr>
            <a:lvl7pPr>
              <a:defRPr sz="9496"/>
            </a:lvl7pPr>
            <a:lvl8pPr>
              <a:defRPr sz="9496"/>
            </a:lvl8pPr>
            <a:lvl9pPr>
              <a:defRPr sz="9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4777A12-0BD8-48AA-BBCC-1D4D246FBF41}" type="datetimeFigureOut">
              <a:rPr lang="en-US" smtClean="0"/>
              <a:pPr>
                <a:defRPr/>
              </a:pPr>
              <a:t>8/28/2019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CB1AC13-A144-4CB2-B0FD-C0F1B25A7C9D}" type="slidenum">
              <a:rPr lang="en-US" smtClean="0"/>
              <a:pPr>
                <a:defRPr/>
              </a:pPr>
              <a:t>‹#›</a:t>
            </a:fld>
            <a:endParaRPr lang="en-US"/>
          </a:p>
        </p:txBody>
      </p:sp>
    </p:spTree>
    <p:extLst>
      <p:ext uri="{BB962C8B-B14F-4D97-AF65-F5344CB8AC3E}">
        <p14:creationId xmlns:p14="http://schemas.microsoft.com/office/powerpoint/2010/main" val="287595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4"/>
            <a:ext cx="19392903" cy="3070857"/>
          </a:xfrm>
        </p:spPr>
        <p:txBody>
          <a:bodyPr anchor="b"/>
          <a:lstStyle>
            <a:lvl1pPr marL="0" indent="0">
              <a:buNone/>
              <a:defRPr sz="12626" b="1"/>
            </a:lvl1pPr>
            <a:lvl2pPr marL="2397432" indent="0">
              <a:buNone/>
              <a:defRPr sz="10539" b="1"/>
            </a:lvl2pPr>
            <a:lvl3pPr marL="4794870" indent="0">
              <a:buNone/>
              <a:defRPr sz="9496" b="1"/>
            </a:lvl3pPr>
            <a:lvl4pPr marL="7192307" indent="0">
              <a:buNone/>
              <a:defRPr sz="8348" b="1"/>
            </a:lvl4pPr>
            <a:lvl5pPr marL="9589740" indent="0">
              <a:buNone/>
              <a:defRPr sz="8348" b="1"/>
            </a:lvl5pPr>
            <a:lvl6pPr marL="11987172" indent="0">
              <a:buNone/>
              <a:defRPr sz="8348" b="1"/>
            </a:lvl6pPr>
            <a:lvl7pPr marL="14384610" indent="0">
              <a:buNone/>
              <a:defRPr sz="8348" b="1"/>
            </a:lvl7pPr>
            <a:lvl8pPr marL="16782042" indent="0">
              <a:buNone/>
              <a:defRPr sz="8348" b="1"/>
            </a:lvl8pPr>
            <a:lvl9pPr marL="19179480" indent="0">
              <a:buNone/>
              <a:defRPr sz="8348" b="1"/>
            </a:lvl9pPr>
          </a:lstStyle>
          <a:p>
            <a:pPr lvl="0"/>
            <a:r>
              <a:rPr lang="en-US"/>
              <a:t>Click to edit Master text styles</a:t>
            </a:r>
          </a:p>
        </p:txBody>
      </p:sp>
      <p:sp>
        <p:nvSpPr>
          <p:cNvPr id="4" name="Content Placeholder 3"/>
          <p:cNvSpPr>
            <a:spLocks noGrp="1"/>
          </p:cNvSpPr>
          <p:nvPr>
            <p:ph sz="half" idx="2"/>
          </p:nvPr>
        </p:nvSpPr>
        <p:spPr>
          <a:xfrm>
            <a:off x="2194561" y="10439401"/>
            <a:ext cx="19392903" cy="18966183"/>
          </a:xfrm>
        </p:spPr>
        <p:txBody>
          <a:bodyPr/>
          <a:lstStyle>
            <a:lvl1pPr>
              <a:defRPr sz="12626"/>
            </a:lvl1pPr>
            <a:lvl2pPr>
              <a:defRPr sz="10539"/>
            </a:lvl2pPr>
            <a:lvl3pPr>
              <a:defRPr sz="9496"/>
            </a:lvl3pPr>
            <a:lvl4pPr>
              <a:defRPr sz="8348"/>
            </a:lvl4pPr>
            <a:lvl5pPr>
              <a:defRPr sz="8348"/>
            </a:lvl5pPr>
            <a:lvl6pPr>
              <a:defRPr sz="8348"/>
            </a:lvl6pPr>
            <a:lvl7pPr>
              <a:defRPr sz="8348"/>
            </a:lvl7pPr>
            <a:lvl8pPr>
              <a:defRPr sz="8348"/>
            </a:lvl8pPr>
            <a:lvl9pPr>
              <a:defRPr sz="8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34" y="7368544"/>
            <a:ext cx="19400520" cy="3070857"/>
          </a:xfrm>
        </p:spPr>
        <p:txBody>
          <a:bodyPr anchor="b"/>
          <a:lstStyle>
            <a:lvl1pPr marL="0" indent="0">
              <a:buNone/>
              <a:defRPr sz="12626" b="1"/>
            </a:lvl1pPr>
            <a:lvl2pPr marL="2397432" indent="0">
              <a:buNone/>
              <a:defRPr sz="10539" b="1"/>
            </a:lvl2pPr>
            <a:lvl3pPr marL="4794870" indent="0">
              <a:buNone/>
              <a:defRPr sz="9496" b="1"/>
            </a:lvl3pPr>
            <a:lvl4pPr marL="7192307" indent="0">
              <a:buNone/>
              <a:defRPr sz="8348" b="1"/>
            </a:lvl4pPr>
            <a:lvl5pPr marL="9589740" indent="0">
              <a:buNone/>
              <a:defRPr sz="8348" b="1"/>
            </a:lvl5pPr>
            <a:lvl6pPr marL="11987172" indent="0">
              <a:buNone/>
              <a:defRPr sz="8348" b="1"/>
            </a:lvl6pPr>
            <a:lvl7pPr marL="14384610" indent="0">
              <a:buNone/>
              <a:defRPr sz="8348" b="1"/>
            </a:lvl7pPr>
            <a:lvl8pPr marL="16782042" indent="0">
              <a:buNone/>
              <a:defRPr sz="8348" b="1"/>
            </a:lvl8pPr>
            <a:lvl9pPr marL="19179480" indent="0">
              <a:buNone/>
              <a:defRPr sz="8348" b="1"/>
            </a:lvl9pPr>
          </a:lstStyle>
          <a:p>
            <a:pPr lvl="0"/>
            <a:r>
              <a:rPr lang="en-US"/>
              <a:t>Click to edit Master text styles</a:t>
            </a:r>
          </a:p>
        </p:txBody>
      </p:sp>
      <p:sp>
        <p:nvSpPr>
          <p:cNvPr id="6" name="Content Placeholder 5"/>
          <p:cNvSpPr>
            <a:spLocks noGrp="1"/>
          </p:cNvSpPr>
          <p:nvPr>
            <p:ph sz="quarter" idx="4"/>
          </p:nvPr>
        </p:nvSpPr>
        <p:spPr>
          <a:xfrm>
            <a:off x="22296134" y="10439401"/>
            <a:ext cx="19400520" cy="18966183"/>
          </a:xfrm>
        </p:spPr>
        <p:txBody>
          <a:bodyPr/>
          <a:lstStyle>
            <a:lvl1pPr>
              <a:defRPr sz="12626"/>
            </a:lvl1pPr>
            <a:lvl2pPr>
              <a:defRPr sz="10539"/>
            </a:lvl2pPr>
            <a:lvl3pPr>
              <a:defRPr sz="9496"/>
            </a:lvl3pPr>
            <a:lvl4pPr>
              <a:defRPr sz="8348"/>
            </a:lvl4pPr>
            <a:lvl5pPr>
              <a:defRPr sz="8348"/>
            </a:lvl5pPr>
            <a:lvl6pPr>
              <a:defRPr sz="8348"/>
            </a:lvl6pPr>
            <a:lvl7pPr>
              <a:defRPr sz="8348"/>
            </a:lvl7pPr>
            <a:lvl8pPr>
              <a:defRPr sz="8348"/>
            </a:lvl8pPr>
            <a:lvl9pPr>
              <a:defRPr sz="83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60DB10F1-08AD-4151-8B75-DA1C097837AA}" type="datetimeFigureOut">
              <a:rPr lang="en-US" smtClean="0"/>
              <a:pPr>
                <a:defRPr/>
              </a:pPr>
              <a:t>8/28/2019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C262976-1963-438C-8EB6-DF01CC8C0A84}" type="slidenum">
              <a:rPr lang="en-US" smtClean="0"/>
              <a:pPr>
                <a:defRPr/>
              </a:pPr>
              <a:t>‹#›</a:t>
            </a:fld>
            <a:endParaRPr lang="en-US"/>
          </a:p>
        </p:txBody>
      </p:sp>
    </p:spTree>
    <p:extLst>
      <p:ext uri="{BB962C8B-B14F-4D97-AF65-F5344CB8AC3E}">
        <p14:creationId xmlns:p14="http://schemas.microsoft.com/office/powerpoint/2010/main" val="3058881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FECD401C-074D-4CF4-86E5-CACCA6196F7B}" type="datetimeFigureOut">
              <a:rPr lang="en-US" smtClean="0"/>
              <a:pPr>
                <a:defRPr/>
              </a:pPr>
              <a:t>8/28/2019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9B9A36F-3D79-4BDC-8A9F-D5D67564711C}" type="slidenum">
              <a:rPr lang="en-US" smtClean="0"/>
              <a:pPr>
                <a:defRPr/>
              </a:pPr>
              <a:t>‹#›</a:t>
            </a:fld>
            <a:endParaRPr lang="en-US"/>
          </a:p>
        </p:txBody>
      </p:sp>
    </p:spTree>
    <p:extLst>
      <p:ext uri="{BB962C8B-B14F-4D97-AF65-F5344CB8AC3E}">
        <p14:creationId xmlns:p14="http://schemas.microsoft.com/office/powerpoint/2010/main" val="164048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E0E6405-A1AB-4D8A-B82A-9E687FC9D79E}" type="datetimeFigureOut">
              <a:rPr lang="en-US" smtClean="0"/>
              <a:pPr>
                <a:defRPr/>
              </a:pPr>
              <a:t>8/28/2019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2D9DE9C-A6EF-4F8E-BC76-C1EF99C49D05}" type="slidenum">
              <a:rPr lang="en-US" smtClean="0"/>
              <a:pPr>
                <a:defRPr/>
              </a:pPr>
              <a:t>‹#›</a:t>
            </a:fld>
            <a:endParaRPr lang="en-US"/>
          </a:p>
        </p:txBody>
      </p:sp>
    </p:spTree>
    <p:extLst>
      <p:ext uri="{BB962C8B-B14F-4D97-AF65-F5344CB8AC3E}">
        <p14:creationId xmlns:p14="http://schemas.microsoft.com/office/powerpoint/2010/main" val="132891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2" y="1310640"/>
            <a:ext cx="14439903" cy="5577840"/>
          </a:xfrm>
        </p:spPr>
        <p:txBody>
          <a:bodyPr anchor="b"/>
          <a:lstStyle>
            <a:lvl1pPr algn="l">
              <a:defRPr sz="10539"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6800"/>
            </a:lvl1pPr>
            <a:lvl2pPr>
              <a:defRPr sz="14713"/>
            </a:lvl2pPr>
            <a:lvl3pPr>
              <a:defRPr sz="12626"/>
            </a:lvl3pPr>
            <a:lvl4pPr>
              <a:defRPr sz="10539"/>
            </a:lvl4pPr>
            <a:lvl5pPr>
              <a:defRPr sz="10539"/>
            </a:lvl5pPr>
            <a:lvl6pPr>
              <a:defRPr sz="10539"/>
            </a:lvl6pPr>
            <a:lvl7pPr>
              <a:defRPr sz="10539"/>
            </a:lvl7pPr>
            <a:lvl8pPr>
              <a:defRPr sz="10539"/>
            </a:lvl8pPr>
            <a:lvl9pPr>
              <a:defRPr sz="1053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2" y="6888493"/>
            <a:ext cx="14439903" cy="22517103"/>
          </a:xfrm>
        </p:spPr>
        <p:txBody>
          <a:bodyPr/>
          <a:lstStyle>
            <a:lvl1pPr marL="0" indent="0">
              <a:buNone/>
              <a:defRPr sz="7305"/>
            </a:lvl1pPr>
            <a:lvl2pPr marL="2397432" indent="0">
              <a:buNone/>
              <a:defRPr sz="6261"/>
            </a:lvl2pPr>
            <a:lvl3pPr marL="4794870" indent="0">
              <a:buNone/>
              <a:defRPr sz="5218"/>
            </a:lvl3pPr>
            <a:lvl4pPr marL="7192307" indent="0">
              <a:buNone/>
              <a:defRPr sz="4696"/>
            </a:lvl4pPr>
            <a:lvl5pPr marL="9589740" indent="0">
              <a:buNone/>
              <a:defRPr sz="4696"/>
            </a:lvl5pPr>
            <a:lvl6pPr marL="11987172" indent="0">
              <a:buNone/>
              <a:defRPr sz="4696"/>
            </a:lvl6pPr>
            <a:lvl7pPr marL="14384610" indent="0">
              <a:buNone/>
              <a:defRPr sz="4696"/>
            </a:lvl7pPr>
            <a:lvl8pPr marL="16782042" indent="0">
              <a:buNone/>
              <a:defRPr sz="4696"/>
            </a:lvl8pPr>
            <a:lvl9pPr marL="19179480" indent="0">
              <a:buNone/>
              <a:defRPr sz="4696"/>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BD74185-9836-46EA-84D0-5872DBA33408}" type="datetimeFigureOut">
              <a:rPr lang="en-US" smtClean="0"/>
              <a:pPr>
                <a:defRPr/>
              </a:pPr>
              <a:t>8/28/2019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C22A11-9164-41F6-AB67-60DF6BAE6DC7}" type="slidenum">
              <a:rPr lang="en-US" smtClean="0"/>
              <a:pPr>
                <a:defRPr/>
              </a:pPr>
              <a:t>‹#›</a:t>
            </a:fld>
            <a:endParaRPr lang="en-US"/>
          </a:p>
        </p:txBody>
      </p:sp>
    </p:spTree>
    <p:extLst>
      <p:ext uri="{BB962C8B-B14F-4D97-AF65-F5344CB8AC3E}">
        <p14:creationId xmlns:p14="http://schemas.microsoft.com/office/powerpoint/2010/main" val="364125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10539" b="1"/>
            </a:lvl1pPr>
          </a:lstStyle>
          <a:p>
            <a:r>
              <a:rPr lang="en-US"/>
              <a:t>Click to edit Master title style</a:t>
            </a:r>
          </a:p>
        </p:txBody>
      </p:sp>
      <p:sp>
        <p:nvSpPr>
          <p:cNvPr id="3" name="Picture Placeholder 2"/>
          <p:cNvSpPr>
            <a:spLocks noGrp="1"/>
          </p:cNvSpPr>
          <p:nvPr>
            <p:ph type="pic" idx="1"/>
          </p:nvPr>
        </p:nvSpPr>
        <p:spPr>
          <a:xfrm>
            <a:off x="8602983" y="2941320"/>
            <a:ext cx="26334720" cy="19751040"/>
          </a:xfrm>
        </p:spPr>
        <p:txBody>
          <a:bodyPr/>
          <a:lstStyle>
            <a:lvl1pPr marL="0" indent="0">
              <a:buNone/>
              <a:defRPr sz="16800"/>
            </a:lvl1pPr>
            <a:lvl2pPr marL="2397432" indent="0">
              <a:buNone/>
              <a:defRPr sz="14713"/>
            </a:lvl2pPr>
            <a:lvl3pPr marL="4794870" indent="0">
              <a:buNone/>
              <a:defRPr sz="12626"/>
            </a:lvl3pPr>
            <a:lvl4pPr marL="7192307" indent="0">
              <a:buNone/>
              <a:defRPr sz="10539"/>
            </a:lvl4pPr>
            <a:lvl5pPr marL="9589740" indent="0">
              <a:buNone/>
              <a:defRPr sz="10539"/>
            </a:lvl5pPr>
            <a:lvl6pPr marL="11987172" indent="0">
              <a:buNone/>
              <a:defRPr sz="10539"/>
            </a:lvl6pPr>
            <a:lvl7pPr marL="14384610" indent="0">
              <a:buNone/>
              <a:defRPr sz="10539"/>
            </a:lvl7pPr>
            <a:lvl8pPr marL="16782042" indent="0">
              <a:buNone/>
              <a:defRPr sz="10539"/>
            </a:lvl8pPr>
            <a:lvl9pPr marL="19179480" indent="0">
              <a:buNone/>
              <a:defRPr sz="10539"/>
            </a:lvl9pPr>
          </a:lstStyle>
          <a:p>
            <a:endParaRPr lang="en-US"/>
          </a:p>
        </p:txBody>
      </p:sp>
      <p:sp>
        <p:nvSpPr>
          <p:cNvPr id="4" name="Text Placeholder 3"/>
          <p:cNvSpPr>
            <a:spLocks noGrp="1"/>
          </p:cNvSpPr>
          <p:nvPr>
            <p:ph type="body" sz="half" idx="2"/>
          </p:nvPr>
        </p:nvSpPr>
        <p:spPr>
          <a:xfrm>
            <a:off x="8602983" y="25763224"/>
            <a:ext cx="26334720" cy="3863337"/>
          </a:xfrm>
        </p:spPr>
        <p:txBody>
          <a:bodyPr/>
          <a:lstStyle>
            <a:lvl1pPr marL="0" indent="0">
              <a:buNone/>
              <a:defRPr sz="7305"/>
            </a:lvl1pPr>
            <a:lvl2pPr marL="2397432" indent="0">
              <a:buNone/>
              <a:defRPr sz="6261"/>
            </a:lvl2pPr>
            <a:lvl3pPr marL="4794870" indent="0">
              <a:buNone/>
              <a:defRPr sz="5218"/>
            </a:lvl3pPr>
            <a:lvl4pPr marL="7192307" indent="0">
              <a:buNone/>
              <a:defRPr sz="4696"/>
            </a:lvl4pPr>
            <a:lvl5pPr marL="9589740" indent="0">
              <a:buNone/>
              <a:defRPr sz="4696"/>
            </a:lvl5pPr>
            <a:lvl6pPr marL="11987172" indent="0">
              <a:buNone/>
              <a:defRPr sz="4696"/>
            </a:lvl6pPr>
            <a:lvl7pPr marL="14384610" indent="0">
              <a:buNone/>
              <a:defRPr sz="4696"/>
            </a:lvl7pPr>
            <a:lvl8pPr marL="16782042" indent="0">
              <a:buNone/>
              <a:defRPr sz="4696"/>
            </a:lvl8pPr>
            <a:lvl9pPr marL="19179480" indent="0">
              <a:buNone/>
              <a:defRPr sz="4696"/>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F722123-88F4-4197-9CB3-8748B9537C67}" type="datetimeFigureOut">
              <a:rPr lang="en-US" smtClean="0"/>
              <a:pPr>
                <a:defRPr/>
              </a:pPr>
              <a:t>8/28/2019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C7A361-B131-4DAF-98C6-244DCBABE65A}" type="slidenum">
              <a:rPr lang="en-US" smtClean="0"/>
              <a:pPr>
                <a:defRPr/>
              </a:pPr>
              <a:t>‹#›</a:t>
            </a:fld>
            <a:endParaRPr lang="en-US"/>
          </a:p>
        </p:txBody>
      </p:sp>
    </p:spTree>
    <p:extLst>
      <p:ext uri="{BB962C8B-B14F-4D97-AF65-F5344CB8AC3E}">
        <p14:creationId xmlns:p14="http://schemas.microsoft.com/office/powerpoint/2010/main" val="3222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59494" tIns="229752" rIns="459494" bIns="229752" rtlCol="0" anchor="ctr">
            <a:normAutofit/>
          </a:bodyPr>
          <a:lstStyle/>
          <a:p>
            <a:r>
              <a:rPr lang="en-US"/>
              <a:t>Click to edit Master title style</a:t>
            </a:r>
          </a:p>
        </p:txBody>
      </p:sp>
      <p:sp>
        <p:nvSpPr>
          <p:cNvPr id="3" name="Text Placeholder 2"/>
          <p:cNvSpPr>
            <a:spLocks noGrp="1"/>
          </p:cNvSpPr>
          <p:nvPr>
            <p:ph type="body" idx="1"/>
          </p:nvPr>
        </p:nvSpPr>
        <p:spPr>
          <a:xfrm>
            <a:off x="2194560" y="7680973"/>
            <a:ext cx="39502080" cy="21724623"/>
          </a:xfrm>
          <a:prstGeom prst="rect">
            <a:avLst/>
          </a:prstGeom>
        </p:spPr>
        <p:txBody>
          <a:bodyPr vert="horz" lIns="459494" tIns="229752" rIns="459494" bIns="2297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7"/>
            <a:ext cx="10241280" cy="1752600"/>
          </a:xfrm>
          <a:prstGeom prst="rect">
            <a:avLst/>
          </a:prstGeom>
        </p:spPr>
        <p:txBody>
          <a:bodyPr vert="horz" lIns="459494" tIns="229752" rIns="459494" bIns="229752" rtlCol="0" anchor="ctr"/>
          <a:lstStyle>
            <a:lvl1pPr algn="l">
              <a:defRPr sz="6261">
                <a:solidFill>
                  <a:schemeClr val="tx1">
                    <a:tint val="75000"/>
                  </a:schemeClr>
                </a:solidFill>
              </a:defRPr>
            </a:lvl1pPr>
          </a:lstStyle>
          <a:p>
            <a:pPr>
              <a:defRPr/>
            </a:pPr>
            <a:fld id="{F950334D-7370-4BBC-9023-B3AE51CF9BF2}" type="datetimeFigureOut">
              <a:rPr lang="en-US" smtClean="0"/>
              <a:pPr>
                <a:defRPr/>
              </a:pPr>
              <a:t>8/28/2019</a:t>
            </a:fld>
            <a:endParaRPr lang="en-US"/>
          </a:p>
        </p:txBody>
      </p:sp>
      <p:sp>
        <p:nvSpPr>
          <p:cNvPr id="5" name="Footer Placeholder 4"/>
          <p:cNvSpPr>
            <a:spLocks noGrp="1"/>
          </p:cNvSpPr>
          <p:nvPr>
            <p:ph type="ftr" sz="quarter" idx="3"/>
          </p:nvPr>
        </p:nvSpPr>
        <p:spPr>
          <a:xfrm>
            <a:off x="14996160" y="30510487"/>
            <a:ext cx="13898880" cy="1752600"/>
          </a:xfrm>
          <a:prstGeom prst="rect">
            <a:avLst/>
          </a:prstGeom>
        </p:spPr>
        <p:txBody>
          <a:bodyPr vert="horz" lIns="459494" tIns="229752" rIns="459494" bIns="229752" rtlCol="0" anchor="ctr"/>
          <a:lstStyle>
            <a:lvl1pPr algn="ctr">
              <a:defRPr sz="6261">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1455360" y="30510487"/>
            <a:ext cx="10241280" cy="1752600"/>
          </a:xfrm>
          <a:prstGeom prst="rect">
            <a:avLst/>
          </a:prstGeom>
        </p:spPr>
        <p:txBody>
          <a:bodyPr vert="horz" lIns="459494" tIns="229752" rIns="459494" bIns="229752" rtlCol="0" anchor="ctr"/>
          <a:lstStyle>
            <a:lvl1pPr algn="r">
              <a:defRPr sz="6261">
                <a:solidFill>
                  <a:schemeClr val="tx1">
                    <a:tint val="75000"/>
                  </a:schemeClr>
                </a:solidFill>
              </a:defRPr>
            </a:lvl1pPr>
          </a:lstStyle>
          <a:p>
            <a:pPr>
              <a:defRPr/>
            </a:pPr>
            <a:fld id="{40C2E423-E7F4-4518-B3F8-0E45A16C8EB5}" type="slidenum">
              <a:rPr lang="en-US" smtClean="0"/>
              <a:pPr>
                <a:defRPr/>
              </a:pPr>
              <a:t>‹#›</a:t>
            </a:fld>
            <a:endParaRPr lang="en-US"/>
          </a:p>
        </p:txBody>
      </p:sp>
    </p:spTree>
    <p:extLst>
      <p:ext uri="{BB962C8B-B14F-4D97-AF65-F5344CB8AC3E}">
        <p14:creationId xmlns:p14="http://schemas.microsoft.com/office/powerpoint/2010/main" val="123677502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794870" rtl="0" eaLnBrk="1" latinLnBrk="0" hangingPunct="1">
        <a:spcBef>
          <a:spcPct val="0"/>
        </a:spcBef>
        <a:buNone/>
        <a:defRPr sz="23061" kern="1200">
          <a:solidFill>
            <a:schemeClr val="tx1"/>
          </a:solidFill>
          <a:latin typeface="+mj-lt"/>
          <a:ea typeface="+mj-ea"/>
          <a:cs typeface="+mj-cs"/>
        </a:defRPr>
      </a:lvl1pPr>
    </p:titleStyle>
    <p:bodyStyle>
      <a:lvl1pPr marL="1798072" indent="-1798072" algn="l" defTabSz="4794870"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895834" indent="-1498401" algn="l" defTabSz="4794870" rtl="0" eaLnBrk="1" latinLnBrk="0" hangingPunct="1">
        <a:spcBef>
          <a:spcPct val="20000"/>
        </a:spcBef>
        <a:buFont typeface="Arial" pitchFamily="34" charset="0"/>
        <a:buChar char="–"/>
        <a:defRPr sz="14713" kern="1200">
          <a:solidFill>
            <a:schemeClr val="tx1"/>
          </a:solidFill>
          <a:latin typeface="+mn-lt"/>
          <a:ea typeface="+mn-ea"/>
          <a:cs typeface="+mn-cs"/>
        </a:defRPr>
      </a:lvl2pPr>
      <a:lvl3pPr marL="5993586" indent="-1198722" algn="l" defTabSz="4794870" rtl="0" eaLnBrk="1" latinLnBrk="0" hangingPunct="1">
        <a:spcBef>
          <a:spcPct val="20000"/>
        </a:spcBef>
        <a:buFont typeface="Arial" pitchFamily="34" charset="0"/>
        <a:buChar char="•"/>
        <a:defRPr sz="12626" kern="1200">
          <a:solidFill>
            <a:schemeClr val="tx1"/>
          </a:solidFill>
          <a:latin typeface="+mn-lt"/>
          <a:ea typeface="+mn-ea"/>
          <a:cs typeface="+mn-cs"/>
        </a:defRPr>
      </a:lvl3pPr>
      <a:lvl4pPr marL="8391018"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4pPr>
      <a:lvl5pPr marL="10788456"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5pPr>
      <a:lvl6pPr marL="13185893"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6pPr>
      <a:lvl7pPr marL="15583326"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7pPr>
      <a:lvl8pPr marL="17980758"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8pPr>
      <a:lvl9pPr marL="20378196" indent="-1198722" algn="l" defTabSz="4794870" rtl="0" eaLnBrk="1" latinLnBrk="0" hangingPunct="1">
        <a:spcBef>
          <a:spcPct val="20000"/>
        </a:spcBef>
        <a:buFont typeface="Arial" pitchFamily="34" charset="0"/>
        <a:buChar char="•"/>
        <a:defRPr sz="10539" kern="1200">
          <a:solidFill>
            <a:schemeClr val="tx1"/>
          </a:solidFill>
          <a:latin typeface="+mn-lt"/>
          <a:ea typeface="+mn-ea"/>
          <a:cs typeface="+mn-cs"/>
        </a:defRPr>
      </a:lvl9pPr>
    </p:bodyStyle>
    <p:otherStyle>
      <a:defPPr>
        <a:defRPr lang="en-US"/>
      </a:defPPr>
      <a:lvl1pPr marL="0" algn="l" defTabSz="4794870" rtl="0" eaLnBrk="1" latinLnBrk="0" hangingPunct="1">
        <a:defRPr sz="9496" kern="1200">
          <a:solidFill>
            <a:schemeClr val="tx1"/>
          </a:solidFill>
          <a:latin typeface="+mn-lt"/>
          <a:ea typeface="+mn-ea"/>
          <a:cs typeface="+mn-cs"/>
        </a:defRPr>
      </a:lvl1pPr>
      <a:lvl2pPr marL="2397432" algn="l" defTabSz="4794870" rtl="0" eaLnBrk="1" latinLnBrk="0" hangingPunct="1">
        <a:defRPr sz="9496" kern="1200">
          <a:solidFill>
            <a:schemeClr val="tx1"/>
          </a:solidFill>
          <a:latin typeface="+mn-lt"/>
          <a:ea typeface="+mn-ea"/>
          <a:cs typeface="+mn-cs"/>
        </a:defRPr>
      </a:lvl2pPr>
      <a:lvl3pPr marL="4794870" algn="l" defTabSz="4794870" rtl="0" eaLnBrk="1" latinLnBrk="0" hangingPunct="1">
        <a:defRPr sz="9496" kern="1200">
          <a:solidFill>
            <a:schemeClr val="tx1"/>
          </a:solidFill>
          <a:latin typeface="+mn-lt"/>
          <a:ea typeface="+mn-ea"/>
          <a:cs typeface="+mn-cs"/>
        </a:defRPr>
      </a:lvl3pPr>
      <a:lvl4pPr marL="7192307" algn="l" defTabSz="4794870" rtl="0" eaLnBrk="1" latinLnBrk="0" hangingPunct="1">
        <a:defRPr sz="9496" kern="1200">
          <a:solidFill>
            <a:schemeClr val="tx1"/>
          </a:solidFill>
          <a:latin typeface="+mn-lt"/>
          <a:ea typeface="+mn-ea"/>
          <a:cs typeface="+mn-cs"/>
        </a:defRPr>
      </a:lvl4pPr>
      <a:lvl5pPr marL="9589740" algn="l" defTabSz="4794870" rtl="0" eaLnBrk="1" latinLnBrk="0" hangingPunct="1">
        <a:defRPr sz="9496" kern="1200">
          <a:solidFill>
            <a:schemeClr val="tx1"/>
          </a:solidFill>
          <a:latin typeface="+mn-lt"/>
          <a:ea typeface="+mn-ea"/>
          <a:cs typeface="+mn-cs"/>
        </a:defRPr>
      </a:lvl5pPr>
      <a:lvl6pPr marL="11987172" algn="l" defTabSz="4794870" rtl="0" eaLnBrk="1" latinLnBrk="0" hangingPunct="1">
        <a:defRPr sz="9496" kern="1200">
          <a:solidFill>
            <a:schemeClr val="tx1"/>
          </a:solidFill>
          <a:latin typeface="+mn-lt"/>
          <a:ea typeface="+mn-ea"/>
          <a:cs typeface="+mn-cs"/>
        </a:defRPr>
      </a:lvl6pPr>
      <a:lvl7pPr marL="14384610" algn="l" defTabSz="4794870" rtl="0" eaLnBrk="1" latinLnBrk="0" hangingPunct="1">
        <a:defRPr sz="9496" kern="1200">
          <a:solidFill>
            <a:schemeClr val="tx1"/>
          </a:solidFill>
          <a:latin typeface="+mn-lt"/>
          <a:ea typeface="+mn-ea"/>
          <a:cs typeface="+mn-cs"/>
        </a:defRPr>
      </a:lvl7pPr>
      <a:lvl8pPr marL="16782042" algn="l" defTabSz="4794870" rtl="0" eaLnBrk="1" latinLnBrk="0" hangingPunct="1">
        <a:defRPr sz="9496" kern="1200">
          <a:solidFill>
            <a:schemeClr val="tx1"/>
          </a:solidFill>
          <a:latin typeface="+mn-lt"/>
          <a:ea typeface="+mn-ea"/>
          <a:cs typeface="+mn-cs"/>
        </a:defRPr>
      </a:lvl8pPr>
      <a:lvl9pPr marL="19179480" algn="l" defTabSz="4794870" rtl="0" eaLnBrk="1" latinLnBrk="0" hangingPunct="1">
        <a:defRPr sz="94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diagramLayout" Target="../diagrams/layout1.xml"/><Relationship Id="rId5" Type="http://schemas.openxmlformats.org/officeDocument/2006/relationships/image" Target="../media/image3.png"/><Relationship Id="rId10" Type="http://schemas.openxmlformats.org/officeDocument/2006/relationships/diagramData" Target="../diagrams/data1.xml"/><Relationship Id="rId4" Type="http://schemas.openxmlformats.org/officeDocument/2006/relationships/image" Target="../media/image2.png"/><Relationship Id="rId9" Type="http://schemas.openxmlformats.org/officeDocument/2006/relationships/image" Target="../media/image7.jpeg"/><Relationship Id="rId14"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3CB1F667-FABB-4A84-9050-DA4EA077F24F}"/>
              </a:ext>
            </a:extLst>
          </p:cNvPr>
          <p:cNvGraphicFramePr>
            <a:graphicFrameLocks noGrp="1"/>
          </p:cNvGraphicFramePr>
          <p:nvPr>
            <p:extLst>
              <p:ext uri="{D42A27DB-BD31-4B8C-83A1-F6EECF244321}">
                <p14:modId xmlns:p14="http://schemas.microsoft.com/office/powerpoint/2010/main" val="2952538648"/>
              </p:ext>
            </p:extLst>
          </p:nvPr>
        </p:nvGraphicFramePr>
        <p:xfrm>
          <a:off x="20573966" y="11644386"/>
          <a:ext cx="22402834" cy="10979709"/>
        </p:xfrm>
        <a:graphic>
          <a:graphicData uri="http://schemas.openxmlformats.org/drawingml/2006/table">
            <a:tbl>
              <a:tblPr firstRow="1" bandRow="1">
                <a:tableStyleId>{72833802-FEF1-4C79-8D5D-14CF1EAF98D9}</a:tableStyleId>
              </a:tblPr>
              <a:tblGrid>
                <a:gridCol w="7219729">
                  <a:extLst>
                    <a:ext uri="{9D8B030D-6E8A-4147-A177-3AD203B41FA5}">
                      <a16:colId xmlns:a16="http://schemas.microsoft.com/office/drawing/2014/main" val="3323711295"/>
                    </a:ext>
                  </a:extLst>
                </a:gridCol>
                <a:gridCol w="1990844">
                  <a:extLst>
                    <a:ext uri="{9D8B030D-6E8A-4147-A177-3AD203B41FA5}">
                      <a16:colId xmlns:a16="http://schemas.microsoft.com/office/drawing/2014/main" val="2494526613"/>
                    </a:ext>
                  </a:extLst>
                </a:gridCol>
                <a:gridCol w="1990844">
                  <a:extLst>
                    <a:ext uri="{9D8B030D-6E8A-4147-A177-3AD203B41FA5}">
                      <a16:colId xmlns:a16="http://schemas.microsoft.com/office/drawing/2014/main" val="80905560"/>
                    </a:ext>
                  </a:extLst>
                </a:gridCol>
                <a:gridCol w="7220685">
                  <a:extLst>
                    <a:ext uri="{9D8B030D-6E8A-4147-A177-3AD203B41FA5}">
                      <a16:colId xmlns:a16="http://schemas.microsoft.com/office/drawing/2014/main" val="1135232846"/>
                    </a:ext>
                  </a:extLst>
                </a:gridCol>
                <a:gridCol w="1990366">
                  <a:extLst>
                    <a:ext uri="{9D8B030D-6E8A-4147-A177-3AD203B41FA5}">
                      <a16:colId xmlns:a16="http://schemas.microsoft.com/office/drawing/2014/main" val="3992054397"/>
                    </a:ext>
                  </a:extLst>
                </a:gridCol>
                <a:gridCol w="1990366">
                  <a:extLst>
                    <a:ext uri="{9D8B030D-6E8A-4147-A177-3AD203B41FA5}">
                      <a16:colId xmlns:a16="http://schemas.microsoft.com/office/drawing/2014/main" val="3625110787"/>
                    </a:ext>
                  </a:extLst>
                </a:gridCol>
              </a:tblGrid>
              <a:tr h="662188">
                <a:tc>
                  <a:txBody>
                    <a:bodyPr/>
                    <a:lstStyle/>
                    <a:p>
                      <a:pPr algn="ctr"/>
                      <a:endParaRPr lang="en-US" sz="3600" dirty="0">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600" dirty="0">
                          <a:latin typeface="Arial" panose="020B0604020202020204" pitchFamily="34" charset="0"/>
                          <a:cs typeface="Arial" panose="020B0604020202020204" pitchFamily="34" charset="0"/>
                        </a:rPr>
                        <a:t>Number</a:t>
                      </a:r>
                    </a:p>
                  </a:txBody>
                  <a:tcPr>
                    <a:lnB w="12700" cap="flat" cmpd="sng" algn="ctr">
                      <a:solidFill>
                        <a:schemeClr val="tx1"/>
                      </a:solidFill>
                      <a:prstDash val="solid"/>
                      <a:round/>
                      <a:headEnd type="none" w="med" len="med"/>
                      <a:tailEnd type="none" w="med" len="med"/>
                    </a:lnB>
                  </a:tcPr>
                </a:tc>
                <a:tc>
                  <a:txBody>
                    <a:bodyPr/>
                    <a:lstStyle/>
                    <a:p>
                      <a:pPr algn="ctr"/>
                      <a:r>
                        <a:rPr lang="en-US" sz="3600" dirty="0">
                          <a:latin typeface="Arial" panose="020B0604020202020204" pitchFamily="34" charset="0"/>
                          <a:cs typeface="Arial" panose="020B0604020202020204" pitchFamily="34" charset="0"/>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en-US" sz="3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3600" dirty="0">
                          <a:latin typeface="Arial" panose="020B0604020202020204" pitchFamily="34" charset="0"/>
                          <a:cs typeface="Arial" panose="020B0604020202020204" pitchFamily="34" charset="0"/>
                        </a:rPr>
                        <a:t>Number</a:t>
                      </a:r>
                    </a:p>
                  </a:txBody>
                  <a:tcPr>
                    <a:lnB w="12700" cap="flat" cmpd="sng" algn="ctr">
                      <a:solidFill>
                        <a:schemeClr val="tx1"/>
                      </a:solidFill>
                      <a:prstDash val="solid"/>
                      <a:round/>
                      <a:headEnd type="none" w="med" len="med"/>
                      <a:tailEnd type="none" w="med" len="med"/>
                    </a:lnB>
                  </a:tcPr>
                </a:tc>
                <a:tc>
                  <a:txBody>
                    <a:bodyPr/>
                    <a:lstStyle/>
                    <a:p>
                      <a:pPr algn="ctr"/>
                      <a:r>
                        <a:rPr lang="en-US" sz="3600" dirty="0">
                          <a:latin typeface="Arial" panose="020B0604020202020204" pitchFamily="34" charset="0"/>
                          <a:cs typeface="Arial" panose="020B0604020202020204" pitchFamily="34" charset="0"/>
                        </a:rPr>
                        <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862552"/>
                  </a:ext>
                </a:extLst>
              </a:tr>
              <a:tr h="1269193">
                <a:tc>
                  <a:txBody>
                    <a:bodyPr/>
                    <a:lstStyle/>
                    <a:p>
                      <a:pPr algn="ctr" fontAlgn="ctr"/>
                      <a:r>
                        <a:rPr lang="en-US" sz="4000" u="none" strike="noStrike" dirty="0">
                          <a:effectLst/>
                          <a:latin typeface="Arial" panose="020B0604020202020204" pitchFamily="34" charset="0"/>
                          <a:cs typeface="Arial" panose="020B0604020202020204" pitchFamily="34" charset="0"/>
                        </a:rPr>
                        <a:t>Medical/eye report in file</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97</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100.0%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Transportation services provided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2</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2.1%</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4646751"/>
                  </a:ext>
                </a:extLst>
              </a:tr>
              <a:tr h="661926">
                <a:tc>
                  <a:txBody>
                    <a:bodyPr/>
                    <a:lstStyle/>
                    <a:p>
                      <a:pPr algn="ctr" fontAlgn="ctr"/>
                      <a:r>
                        <a:rPr lang="en-US" sz="4000" u="none" strike="noStrike" dirty="0">
                          <a:effectLst/>
                          <a:latin typeface="Arial" panose="020B0604020202020204" pitchFamily="34" charset="0"/>
                          <a:cs typeface="Arial" panose="020B0604020202020204" pitchFamily="34" charset="0"/>
                        </a:rPr>
                        <a:t>IPE in 90 days</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87</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89.7%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Low vision referral</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2</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2.1%</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927902"/>
                  </a:ext>
                </a:extLst>
              </a:tr>
              <a:tr h="661926">
                <a:tc>
                  <a:txBody>
                    <a:bodyPr/>
                    <a:lstStyle/>
                    <a:p>
                      <a:pPr algn="ctr" fontAlgn="ctr"/>
                      <a:r>
                        <a:rPr lang="en-US" sz="4000" u="none" strike="noStrike" dirty="0">
                          <a:effectLst/>
                          <a:latin typeface="Arial" panose="020B0604020202020204" pitchFamily="34" charset="0"/>
                          <a:cs typeface="Arial" panose="020B0604020202020204" pitchFamily="34" charset="0"/>
                        </a:rPr>
                        <a:t>Eligibility in 60 days</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72</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74.2%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Benefits counseling noted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2</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2.1%</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443742"/>
                  </a:ext>
                </a:extLst>
              </a:tr>
              <a:tr h="1269193">
                <a:tc>
                  <a:txBody>
                    <a:bodyPr/>
                    <a:lstStyle/>
                    <a:p>
                      <a:pPr algn="ctr" fontAlgn="ctr"/>
                      <a:r>
                        <a:rPr lang="en-US" sz="4000" u="none" strike="noStrike" dirty="0">
                          <a:effectLst/>
                          <a:latin typeface="Arial" panose="020B0604020202020204" pitchFamily="34" charset="0"/>
                          <a:cs typeface="Arial" panose="020B0604020202020204" pitchFamily="34" charset="0"/>
                        </a:rPr>
                        <a:t>No CARN noted or missing info in CARN</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54</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55.7%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Comprehensive intake summary</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1630091"/>
                  </a:ext>
                </a:extLst>
              </a:tr>
              <a:tr h="1269193">
                <a:tc>
                  <a:txBody>
                    <a:bodyPr/>
                    <a:lstStyle/>
                    <a:p>
                      <a:pPr algn="ctr" fontAlgn="ctr"/>
                      <a:r>
                        <a:rPr lang="en-US" sz="4000" u="none" strike="noStrike" dirty="0">
                          <a:effectLst/>
                          <a:latin typeface="Arial" panose="020B0604020202020204" pitchFamily="34" charset="0"/>
                          <a:cs typeface="Arial" panose="020B0604020202020204" pitchFamily="34" charset="0"/>
                        </a:rPr>
                        <a:t>Case notes do not “tell the story” of the consumer</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45</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a:solidFill>
                            <a:srgbClr val="000000"/>
                          </a:solidFill>
                          <a:effectLst/>
                          <a:latin typeface="Arial" panose="020B0604020202020204" pitchFamily="34" charset="0"/>
                          <a:cs typeface="Arial" panose="020B0604020202020204" pitchFamily="34" charset="0"/>
                        </a:rPr>
                        <a:t>46.4%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Presumptive eligibility</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7607704"/>
                  </a:ext>
                </a:extLst>
              </a:tr>
              <a:tr h="1269193">
                <a:tc>
                  <a:txBody>
                    <a:bodyPr/>
                    <a:lstStyle/>
                    <a:p>
                      <a:pPr algn="ctr" fontAlgn="ctr"/>
                      <a:r>
                        <a:rPr lang="en-US" sz="4000" u="none" strike="noStrike" dirty="0">
                          <a:effectLst/>
                          <a:latin typeface="Arial" panose="020B0604020202020204" pitchFamily="34" charset="0"/>
                          <a:cs typeface="Arial" panose="020B0604020202020204" pitchFamily="34" charset="0"/>
                        </a:rPr>
                        <a:t>Impediments to employment documented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16</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16.5%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Credential attainment noted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4220897"/>
                  </a:ext>
                </a:extLst>
              </a:tr>
              <a:tr h="661926">
                <a:tc>
                  <a:txBody>
                    <a:bodyPr/>
                    <a:lstStyle/>
                    <a:p>
                      <a:pPr algn="ctr" fontAlgn="ctr"/>
                      <a:r>
                        <a:rPr lang="en-US" sz="4000" u="none" strike="noStrike" dirty="0">
                          <a:effectLst/>
                          <a:latin typeface="Arial" panose="020B0604020202020204" pitchFamily="34" charset="0"/>
                          <a:cs typeface="Arial" panose="020B0604020202020204" pitchFamily="34" charset="0"/>
                        </a:rPr>
                        <a:t>Informed choice noted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14</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14.4%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Job ready form completed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079685"/>
                  </a:ext>
                </a:extLst>
              </a:tr>
              <a:tr h="661926">
                <a:tc>
                  <a:txBody>
                    <a:bodyPr/>
                    <a:lstStyle/>
                    <a:p>
                      <a:pPr algn="ctr" fontAlgn="ctr"/>
                      <a:r>
                        <a:rPr lang="en-US" sz="4000" u="none" strike="noStrike" dirty="0">
                          <a:effectLst/>
                          <a:latin typeface="Arial" panose="020B0604020202020204" pitchFamily="34" charset="0"/>
                          <a:cs typeface="Arial" panose="020B0604020202020204" pitchFamily="34" charset="0"/>
                        </a:rPr>
                        <a:t>Assessment completed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13</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13.4%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Employment documented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8394894"/>
                  </a:ext>
                </a:extLst>
              </a:tr>
              <a:tr h="661926">
                <a:tc>
                  <a:txBody>
                    <a:bodyPr/>
                    <a:lstStyle/>
                    <a:p>
                      <a:pPr algn="ctr" fontAlgn="ctr"/>
                      <a:r>
                        <a:rPr lang="en-US" sz="4000" u="none" strike="noStrike" dirty="0">
                          <a:effectLst/>
                          <a:latin typeface="Arial" panose="020B0604020202020204" pitchFamily="34" charset="0"/>
                          <a:cs typeface="Arial" panose="020B0604020202020204" pitchFamily="34" charset="0"/>
                        </a:rPr>
                        <a:t>Functional limitations not listed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11</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11.3%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Closure documented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1046325"/>
                  </a:ext>
                </a:extLst>
              </a:tr>
              <a:tr h="1269193">
                <a:tc>
                  <a:txBody>
                    <a:bodyPr/>
                    <a:lstStyle/>
                    <a:p>
                      <a:pPr algn="ctr" fontAlgn="ctr"/>
                      <a:r>
                        <a:rPr lang="en-US" sz="4000" u="none" strike="noStrike" dirty="0">
                          <a:effectLst/>
                          <a:latin typeface="Arial" panose="020B0604020202020204" pitchFamily="34" charset="0"/>
                          <a:cs typeface="Arial" panose="020B0604020202020204" pitchFamily="34" charset="0"/>
                        </a:rPr>
                        <a:t>Comparable benefits documented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8</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8.2%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Services to employer noted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0%</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8632407"/>
                  </a:ext>
                </a:extLst>
              </a:tr>
              <a:tr h="661926">
                <a:tc>
                  <a:txBody>
                    <a:bodyPr/>
                    <a:lstStyle/>
                    <a:p>
                      <a:pPr algn="ctr" fontAlgn="ctr"/>
                      <a:r>
                        <a:rPr lang="en-US" sz="4000" u="none" strike="noStrike" dirty="0">
                          <a:effectLst/>
                          <a:latin typeface="Arial" panose="020B0604020202020204" pitchFamily="34" charset="0"/>
                          <a:cs typeface="Arial" panose="020B0604020202020204" pitchFamily="34" charset="0"/>
                        </a:rPr>
                        <a:t>Employment not recorded</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u="none" strike="noStrike" dirty="0">
                          <a:effectLst/>
                          <a:latin typeface="Arial" panose="020B0604020202020204" pitchFamily="34" charset="0"/>
                          <a:cs typeface="Arial" panose="020B0604020202020204" pitchFamily="34" charset="0"/>
                        </a:rPr>
                        <a:t>8</a:t>
                      </a: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4000" b="0" i="0" u="none" strike="noStrike" dirty="0">
                          <a:solidFill>
                            <a:srgbClr val="000000"/>
                          </a:solidFill>
                          <a:effectLst/>
                          <a:latin typeface="Arial" panose="020B0604020202020204" pitchFamily="34" charset="0"/>
                          <a:cs typeface="Arial" panose="020B0604020202020204" pitchFamily="34" charset="0"/>
                        </a:rPr>
                        <a:t>8.2%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endParaRPr lang="en-US" sz="4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ct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n-US" sz="28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261805"/>
                  </a:ext>
                </a:extLst>
              </a:tr>
            </a:tbl>
          </a:graphicData>
        </a:graphic>
      </p:graphicFrame>
      <p:sp>
        <p:nvSpPr>
          <p:cNvPr id="6" name="Title 1"/>
          <p:cNvSpPr>
            <a:spLocks noGrp="1"/>
          </p:cNvSpPr>
          <p:nvPr>
            <p:ph type="ctrTitle"/>
          </p:nvPr>
        </p:nvSpPr>
        <p:spPr>
          <a:xfrm>
            <a:off x="24620" y="11228"/>
            <a:ext cx="43891200" cy="1634924"/>
          </a:xfrm>
        </p:spPr>
        <p:txBody>
          <a:bodyPr>
            <a:noAutofit/>
          </a:bodyPr>
          <a:lstStyle/>
          <a:p>
            <a:r>
              <a:rPr lang="en-US" sz="7200" b="1" dirty="0">
                <a:solidFill>
                  <a:schemeClr val="accent2">
                    <a:lumMod val="50000"/>
                  </a:schemeClr>
                </a:solidFill>
              </a:rPr>
              <a:t>A Pilot Study to Develop VR Case Review Instrument for WIOA Performance Measure Data Collection</a:t>
            </a:r>
          </a:p>
        </p:txBody>
      </p:sp>
      <p:sp>
        <p:nvSpPr>
          <p:cNvPr id="9" name="Title 1"/>
          <p:cNvSpPr txBox="1">
            <a:spLocks/>
          </p:cNvSpPr>
          <p:nvPr/>
        </p:nvSpPr>
        <p:spPr>
          <a:xfrm>
            <a:off x="24620" y="1663123"/>
            <a:ext cx="43866580" cy="2890709"/>
          </a:xfrm>
          <a:prstGeom prst="rect">
            <a:avLst/>
          </a:prstGeom>
        </p:spPr>
        <p:txBody>
          <a:bodyPr vert="horz" lIns="436183" tIns="218091" rIns="436183" bIns="218091" rtlCol="0" anchor="t">
            <a:noAutofit/>
          </a:bodyPr>
          <a:lstStyle/>
          <a:p>
            <a:pPr algn="ctr" defTabSz="4361922" fontAlgn="auto">
              <a:spcAft>
                <a:spcPts val="0"/>
              </a:spcAft>
              <a:defRPr/>
            </a:pPr>
            <a:r>
              <a:rPr lang="en-US" sz="4800" b="1" dirty="0">
                <a:solidFill>
                  <a:srgbClr val="0000CC"/>
                </a:solidFill>
                <a:latin typeface="Arial" pitchFamily="34" charset="0"/>
                <a:ea typeface="+mj-ea"/>
                <a:cs typeface="Arial" pitchFamily="34" charset="0"/>
              </a:rPr>
              <a:t>Elaine Robertson, MRC, CRC</a:t>
            </a:r>
          </a:p>
          <a:p>
            <a:pPr algn="ctr" defTabSz="4361922" fontAlgn="auto">
              <a:spcAft>
                <a:spcPts val="0"/>
              </a:spcAft>
              <a:defRPr/>
            </a:pPr>
            <a:r>
              <a:rPr lang="en-US" sz="4800" b="1" dirty="0">
                <a:solidFill>
                  <a:schemeClr val="tx2">
                    <a:lumMod val="60000"/>
                    <a:lumOff val="40000"/>
                  </a:schemeClr>
                </a:solidFill>
                <a:latin typeface="Arial" pitchFamily="34" charset="0"/>
                <a:ea typeface="+mj-ea"/>
                <a:cs typeface="Arial" pitchFamily="34" charset="0"/>
              </a:rPr>
              <a:t>Senior Consultant / Interim Director</a:t>
            </a:r>
          </a:p>
          <a:p>
            <a:pPr algn="ctr" defTabSz="4361922" fontAlgn="auto">
              <a:spcAft>
                <a:spcPts val="0"/>
              </a:spcAft>
              <a:defRPr/>
            </a:pPr>
            <a:r>
              <a:rPr lang="en-US" sz="4800" b="1" dirty="0">
                <a:solidFill>
                  <a:schemeClr val="accent5">
                    <a:lumMod val="50000"/>
                  </a:schemeClr>
                </a:solidFill>
                <a:latin typeface="Arial" pitchFamily="34" charset="0"/>
                <a:ea typeface="+mj-ea"/>
                <a:cs typeface="Arial" pitchFamily="34" charset="0"/>
              </a:rPr>
              <a:t>South Carolina Commission for the Blind (SCCB)</a:t>
            </a:r>
          </a:p>
          <a:p>
            <a:pPr algn="ctr" defTabSz="4361922" fontAlgn="auto">
              <a:spcAft>
                <a:spcPts val="0"/>
              </a:spcAft>
              <a:defRPr/>
            </a:pPr>
            <a:endParaRPr lang="en-US" sz="7513" dirty="0">
              <a:solidFill>
                <a:schemeClr val="accent5">
                  <a:lumMod val="50000"/>
                </a:schemeClr>
              </a:solidFill>
              <a:latin typeface="Arial" pitchFamily="34" charset="0"/>
              <a:ea typeface="+mj-ea"/>
              <a:cs typeface="Arial" pitchFamily="34" charset="0"/>
            </a:endParaRPr>
          </a:p>
        </p:txBody>
      </p:sp>
      <p:pic>
        <p:nvPicPr>
          <p:cNvPr id="27" name="Picture 7"/>
          <p:cNvPicPr>
            <a:picLocks noChangeAspect="1" noChangeArrowheads="1"/>
          </p:cNvPicPr>
          <p:nvPr/>
        </p:nvPicPr>
        <p:blipFill>
          <a:blip r:embed="rId3" cstate="print"/>
          <a:srcRect/>
          <a:stretch>
            <a:fillRect/>
          </a:stretch>
        </p:blipFill>
        <p:spPr bwMode="auto">
          <a:xfrm>
            <a:off x="34964297" y="29114310"/>
            <a:ext cx="3296015" cy="2421562"/>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8" name="TextBox 17"/>
          <p:cNvSpPr txBox="1"/>
          <p:nvPr/>
        </p:nvSpPr>
        <p:spPr>
          <a:xfrm>
            <a:off x="9109347" y="28981346"/>
            <a:ext cx="14500162" cy="863185"/>
          </a:xfrm>
          <a:prstGeom prst="rect">
            <a:avLst/>
          </a:prstGeom>
          <a:noFill/>
        </p:spPr>
        <p:txBody>
          <a:bodyPr wrap="square" rtlCol="0">
            <a:spAutoFit/>
          </a:bodyPr>
          <a:lstStyle/>
          <a:p>
            <a:pPr algn="ctr"/>
            <a:r>
              <a:rPr lang="en-US" sz="5009" dirty="0">
                <a:solidFill>
                  <a:schemeClr val="tx2">
                    <a:lumMod val="50000"/>
                  </a:schemeClr>
                </a:solidFill>
              </a:rPr>
              <a:t>peqatac.org</a:t>
            </a:r>
            <a:r>
              <a:rPr lang="en-US" sz="5009" dirty="0">
                <a:solidFill>
                  <a:schemeClr val="tx2">
                    <a:lumMod val="50000"/>
                  </a:schemeClr>
                </a:solidFill>
                <a:sym typeface="Wingdings"/>
              </a:rPr>
              <a:t>  contact@peqatac.org</a:t>
            </a:r>
            <a:endParaRPr lang="en-US" sz="5009" dirty="0">
              <a:solidFill>
                <a:schemeClr val="tx2">
                  <a:lumMod val="50000"/>
                </a:schemeClr>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49008" y="29159054"/>
            <a:ext cx="3712441" cy="2429843"/>
          </a:xfrm>
          <a:prstGeom prst="rect">
            <a:avLst/>
          </a:prstGeom>
        </p:spPr>
      </p:pic>
      <p:pic>
        <p:nvPicPr>
          <p:cNvPr id="1026" name="Picture 2" descr="Program Evaluation and Quality Assuran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075" y="29053502"/>
            <a:ext cx="6509121" cy="2486645"/>
          </a:xfrm>
          <a:prstGeom prst="rect">
            <a:avLst/>
          </a:prstGeom>
          <a:noFill/>
          <a:extLst>
            <a:ext uri="{909E8E84-426E-40dd-AFC4-6F175D3DCCD1}">
              <a14:hiddenFill xmlns="" xmlns:a14="http://schemas.microsoft.com/office/drawing/2010/main">
                <a:solidFill>
                  <a:srgbClr val="FFFFFF"/>
                </a:solidFill>
              </a14:hiddenFill>
            </a:ext>
          </a:extLst>
        </p:spPr>
      </p:pic>
      <p:sp>
        <p:nvSpPr>
          <p:cNvPr id="40" name="TextBox 39"/>
          <p:cNvSpPr txBox="1"/>
          <p:nvPr/>
        </p:nvSpPr>
        <p:spPr>
          <a:xfrm>
            <a:off x="792517" y="32082059"/>
            <a:ext cx="42227963" cy="542008"/>
          </a:xfrm>
          <a:prstGeom prst="rect">
            <a:avLst/>
          </a:prstGeom>
          <a:noFill/>
        </p:spPr>
        <p:txBody>
          <a:bodyPr wrap="square" rtlCol="0">
            <a:spAutoFit/>
          </a:bodyPr>
          <a:lstStyle/>
          <a:p>
            <a:pPr algn="ctr"/>
            <a:r>
              <a:rPr lang="en-US" sz="2922" dirty="0">
                <a:solidFill>
                  <a:schemeClr val="tx2">
                    <a:lumMod val="50000"/>
                  </a:schemeClr>
                </a:solidFill>
              </a:rPr>
              <a:t>The Stout Technical Assistance Center-Program Evaluation and Quality Assurance (SVRI-PEQA) is established under a grant from the Department of Education, Rehabilitation Services Administration (RSA) award number PR#H263B150004.</a:t>
            </a:r>
          </a:p>
        </p:txBody>
      </p:sp>
      <p:sp>
        <p:nvSpPr>
          <p:cNvPr id="48" name="TextBox 47"/>
          <p:cNvSpPr txBox="1"/>
          <p:nvPr/>
        </p:nvSpPr>
        <p:spPr>
          <a:xfrm>
            <a:off x="8764697" y="29861559"/>
            <a:ext cx="14770760" cy="1698285"/>
          </a:xfrm>
          <a:prstGeom prst="rect">
            <a:avLst/>
          </a:prstGeom>
          <a:noFill/>
        </p:spPr>
        <p:txBody>
          <a:bodyPr wrap="square" rtlCol="0">
            <a:spAutoFit/>
          </a:bodyPr>
          <a:lstStyle/>
          <a:p>
            <a:pPr algn="ctr"/>
            <a:r>
              <a:rPr lang="en-US" sz="5218" b="1" dirty="0">
                <a:solidFill>
                  <a:schemeClr val="tx2">
                    <a:lumMod val="50000"/>
                  </a:schemeClr>
                </a:solidFill>
              </a:rPr>
              <a:t>PEQATAC – Program Evaluation and Quality Assurance Technical Assistance Center</a:t>
            </a: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079260" y="28943121"/>
            <a:ext cx="2592751" cy="2592751"/>
          </a:xfrm>
          <a:prstGeom prst="rect">
            <a:avLst/>
          </a:prstGeom>
        </p:spPr>
      </p:pic>
      <p:pic>
        <p:nvPicPr>
          <p:cNvPr id="3" name="Picture 2" descr="http://vocational-rehab.com/wp-content/uploads/2012/07/summittrans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31997" y="28812089"/>
            <a:ext cx="5172278" cy="2961551"/>
          </a:xfrm>
          <a:prstGeom prst="rect">
            <a:avLst/>
          </a:prstGeom>
          <a:noFill/>
          <a:extLst>
            <a:ext uri="{909E8E84-426E-40dd-AFC4-6F175D3DCCD1}">
              <a14:hiddenFill xmlns="" xmlns:a14="http://schemas.microsoft.com/office/drawing/2010/main">
                <a:solidFill>
                  <a:srgbClr val="FFFFFF"/>
                </a:solidFill>
              </a14:hiddenFill>
            </a:ext>
          </a:extLst>
        </p:spPr>
      </p:pic>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928448" y="28951668"/>
            <a:ext cx="2822743" cy="2843967"/>
          </a:xfrm>
          <a:prstGeom prst="rect">
            <a:avLst/>
          </a:prstGeom>
        </p:spPr>
      </p:pic>
      <p:sp>
        <p:nvSpPr>
          <p:cNvPr id="28" name="Shape 96">
            <a:extLst>
              <a:ext uri="{FF2B5EF4-FFF2-40B4-BE49-F238E27FC236}">
                <a16:creationId xmlns:a16="http://schemas.microsoft.com/office/drawing/2014/main" id="{D6BFCD21-479E-43EF-9E65-CAAD52C0FC82}"/>
              </a:ext>
            </a:extLst>
          </p:cNvPr>
          <p:cNvSpPr txBox="1"/>
          <p:nvPr/>
        </p:nvSpPr>
        <p:spPr>
          <a:xfrm>
            <a:off x="914400" y="4554697"/>
            <a:ext cx="42062400" cy="830999"/>
          </a:xfrm>
          <a:prstGeom prst="rect">
            <a:avLst/>
          </a:prstGeom>
          <a:solidFill>
            <a:schemeClr val="accent2">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400" b="1" dirty="0">
                <a:solidFill>
                  <a:schemeClr val="lt1"/>
                </a:solidFill>
                <a:ea typeface="Arial" charset="0"/>
              </a:rPr>
              <a:t>Introduction</a:t>
            </a:r>
          </a:p>
        </p:txBody>
      </p:sp>
      <p:sp>
        <p:nvSpPr>
          <p:cNvPr id="30" name="Shape 96">
            <a:extLst>
              <a:ext uri="{FF2B5EF4-FFF2-40B4-BE49-F238E27FC236}">
                <a16:creationId xmlns:a16="http://schemas.microsoft.com/office/drawing/2014/main" id="{0286F113-F69C-416F-BB13-181F59DB5C9E}"/>
              </a:ext>
            </a:extLst>
          </p:cNvPr>
          <p:cNvSpPr txBox="1"/>
          <p:nvPr/>
        </p:nvSpPr>
        <p:spPr>
          <a:xfrm>
            <a:off x="914400" y="8389973"/>
            <a:ext cx="19202400" cy="830999"/>
          </a:xfrm>
          <a:prstGeom prst="rect">
            <a:avLst/>
          </a:prstGeom>
          <a:solidFill>
            <a:schemeClr val="accent2">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400" b="1" dirty="0">
                <a:solidFill>
                  <a:schemeClr val="lt1"/>
                </a:solidFill>
                <a:ea typeface="Arial" charset="0"/>
              </a:rPr>
              <a:t>Method &amp; Procedures</a:t>
            </a:r>
          </a:p>
        </p:txBody>
      </p:sp>
      <p:sp>
        <p:nvSpPr>
          <p:cNvPr id="13" name="Rectangle 12"/>
          <p:cNvSpPr/>
          <p:nvPr/>
        </p:nvSpPr>
        <p:spPr>
          <a:xfrm>
            <a:off x="843320" y="5610562"/>
            <a:ext cx="42082026" cy="2554545"/>
          </a:xfrm>
          <a:prstGeom prst="rect">
            <a:avLst/>
          </a:prstGeom>
        </p:spPr>
        <p:txBody>
          <a:bodyPr wrap="square">
            <a:spAutoFit/>
          </a:bodyPr>
          <a:lstStyle/>
          <a:p>
            <a:pPr>
              <a:spcBef>
                <a:spcPts val="0"/>
              </a:spcBef>
              <a:spcAft>
                <a:spcPts val="0"/>
              </a:spcAft>
            </a:pPr>
            <a:r>
              <a:rPr lang="en-US" sz="4000" dirty="0">
                <a:latin typeface="Arial" panose="020B0604020202020204" pitchFamily="34" charset="0"/>
                <a:ea typeface="Times New Roman" panose="02020603050405020304" pitchFamily="18" charset="0"/>
                <a:cs typeface="Arial" panose="020B0604020202020204" pitchFamily="34" charset="0"/>
              </a:rPr>
              <a:t>In 2015 the Rehabilitation Services Administration implemented the Workforce Innovation and Opportunity Act (WIOA). This Act changed the way Vocational Rehabilitation (VR) services were provided in all state agencies as well as the performance measures the RSA would now utilize to verify compliance. The Act also moved VR focus from quantity to quality, requiring a major change in how data was collected, interpreted, and reported. This project focused on the performance measures for case documentation and creating a consistent method of interpreting quality. The instrument is needed to measure compliance not only with WIOA but also with state and internal agency regulations. </a:t>
            </a:r>
            <a:endParaRPr lang="en-US" sz="4400" dirty="0">
              <a:latin typeface="Arial" panose="020B0604020202020204" pitchFamily="34" charset="0"/>
              <a:ea typeface="Times New Roman" panose="02020603050405020304" pitchFamily="18" charset="0"/>
              <a:cs typeface="Arial" panose="020B0604020202020204" pitchFamily="34" charset="0"/>
            </a:endParaRPr>
          </a:p>
        </p:txBody>
      </p:sp>
      <p:sp>
        <p:nvSpPr>
          <p:cNvPr id="20" name="TextBox 19"/>
          <p:cNvSpPr txBox="1"/>
          <p:nvPr/>
        </p:nvSpPr>
        <p:spPr>
          <a:xfrm>
            <a:off x="20573967" y="24032022"/>
            <a:ext cx="22446513" cy="4401205"/>
          </a:xfrm>
          <a:prstGeom prst="rect">
            <a:avLst/>
          </a:prstGeom>
          <a:noFill/>
        </p:spPr>
        <p:txBody>
          <a:bodyPr wrap="square" rtlCol="0">
            <a:spAutoFit/>
          </a:bodyPr>
          <a:lstStyle/>
          <a:p>
            <a:pPr marL="596360" indent="-596360">
              <a:buFont typeface="Arial" panose="020B0604020202020204" pitchFamily="34" charset="0"/>
              <a:buChar char="•"/>
            </a:pPr>
            <a:r>
              <a:rPr lang="en-US" sz="4000" dirty="0"/>
              <a:t>Case management software needs extensive modification</a:t>
            </a:r>
          </a:p>
          <a:p>
            <a:pPr marL="596360" indent="-596360">
              <a:buFont typeface="Arial" panose="020B0604020202020204" pitchFamily="34" charset="0"/>
              <a:buChar char="•"/>
            </a:pPr>
            <a:r>
              <a:rPr lang="en-US" sz="4000" dirty="0"/>
              <a:t>VR Program needs to develop a consistent training program</a:t>
            </a:r>
          </a:p>
          <a:p>
            <a:pPr marL="596360" indent="-596360">
              <a:buFont typeface="Arial" panose="020B0604020202020204" pitchFamily="34" charset="0"/>
              <a:buChar char="•"/>
            </a:pPr>
            <a:r>
              <a:rPr lang="en-US" sz="4000" dirty="0"/>
              <a:t>Agency should have dedicated Quality Assurance personnel for case review purposes. </a:t>
            </a:r>
          </a:p>
          <a:p>
            <a:pPr marL="596360" indent="-596360">
              <a:buFont typeface="Arial" panose="020B0604020202020204" pitchFamily="34" charset="0"/>
              <a:buChar char="•"/>
            </a:pPr>
            <a:r>
              <a:rPr lang="en-US" sz="4000" dirty="0"/>
              <a:t>Review instrument should be examined annually to ensure all RSA changes are implemented as needed </a:t>
            </a:r>
          </a:p>
          <a:p>
            <a:pPr marL="596360" indent="-596360">
              <a:buFont typeface="Arial" panose="020B0604020202020204" pitchFamily="34" charset="0"/>
              <a:buChar char="•"/>
            </a:pPr>
            <a:r>
              <a:rPr lang="en-US" sz="4000" dirty="0"/>
              <a:t>VR supervisors should utilize review instrument to prepare for supervision and annual performance reviews with counselors</a:t>
            </a:r>
          </a:p>
        </p:txBody>
      </p:sp>
      <p:pic>
        <p:nvPicPr>
          <p:cNvPr id="1028" name="Picture 4" descr="Image result for south carolina commission for the blind">
            <a:extLst>
              <a:ext uri="{FF2B5EF4-FFF2-40B4-BE49-F238E27FC236}">
                <a16:creationId xmlns:a16="http://schemas.microsoft.com/office/drawing/2014/main" id="{86D9EDFB-2AAE-4C95-BD4D-F53629FE87A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91395" y="1472138"/>
            <a:ext cx="3840480" cy="286026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3" name="Diagram 22">
            <a:extLst>
              <a:ext uri="{FF2B5EF4-FFF2-40B4-BE49-F238E27FC236}">
                <a16:creationId xmlns:a16="http://schemas.microsoft.com/office/drawing/2014/main" id="{81BC3907-7B4D-40EF-A283-323FE8B3C470}"/>
              </a:ext>
            </a:extLst>
          </p:cNvPr>
          <p:cNvGraphicFramePr/>
          <p:nvPr>
            <p:extLst>
              <p:ext uri="{D42A27DB-BD31-4B8C-83A1-F6EECF244321}">
                <p14:modId xmlns:p14="http://schemas.microsoft.com/office/powerpoint/2010/main" val="1071455124"/>
              </p:ext>
            </p:extLst>
          </p:nvPr>
        </p:nvGraphicFramePr>
        <p:xfrm>
          <a:off x="1036320" y="9461046"/>
          <a:ext cx="19080480" cy="1905054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36" name="Shape 96">
            <a:extLst>
              <a:ext uri="{FF2B5EF4-FFF2-40B4-BE49-F238E27FC236}">
                <a16:creationId xmlns:a16="http://schemas.microsoft.com/office/drawing/2014/main" id="{4BB9954C-318B-4A14-A306-1489810E6776}"/>
              </a:ext>
            </a:extLst>
          </p:cNvPr>
          <p:cNvSpPr txBox="1"/>
          <p:nvPr/>
        </p:nvSpPr>
        <p:spPr>
          <a:xfrm>
            <a:off x="20447000" y="8389973"/>
            <a:ext cx="22529800" cy="830999"/>
          </a:xfrm>
          <a:prstGeom prst="rect">
            <a:avLst/>
          </a:prstGeom>
          <a:solidFill>
            <a:schemeClr val="accent2">
              <a:lumMod val="50000"/>
            </a:schemeClr>
          </a:solidFill>
          <a:ln>
            <a:noFill/>
          </a:ln>
        </p:spPr>
        <p:txBody>
          <a:bodyPr lIns="95400" tIns="47687" rIns="95400" bIns="47687" anchor="ctr" anchorCtr="0">
            <a:noAutofit/>
          </a:bodyPr>
          <a:lstStyle/>
          <a:p>
            <a:pPr algn="ctr">
              <a:spcBef>
                <a:spcPts val="0"/>
              </a:spcBef>
              <a:spcAft>
                <a:spcPts val="0"/>
              </a:spcAft>
              <a:buClr>
                <a:schemeClr val="lt1"/>
              </a:buClr>
              <a:buSzPct val="25000"/>
            </a:pPr>
            <a:r>
              <a:rPr lang="en-US" sz="5400" b="1" dirty="0">
                <a:solidFill>
                  <a:schemeClr val="lt1"/>
                </a:solidFill>
                <a:ea typeface="Arial" charset="0"/>
              </a:rPr>
              <a:t>Results</a:t>
            </a:r>
          </a:p>
        </p:txBody>
      </p:sp>
      <p:sp>
        <p:nvSpPr>
          <p:cNvPr id="37" name="TextBox 36">
            <a:extLst>
              <a:ext uri="{FF2B5EF4-FFF2-40B4-BE49-F238E27FC236}">
                <a16:creationId xmlns:a16="http://schemas.microsoft.com/office/drawing/2014/main" id="{874FDBD7-62A3-4802-B4F7-68801B5B578A}"/>
              </a:ext>
            </a:extLst>
          </p:cNvPr>
          <p:cNvSpPr txBox="1"/>
          <p:nvPr/>
        </p:nvSpPr>
        <p:spPr>
          <a:xfrm>
            <a:off x="20447000" y="9472703"/>
            <a:ext cx="22529800" cy="2045488"/>
          </a:xfrm>
          <a:prstGeom prst="rect">
            <a:avLst/>
          </a:prstGeom>
          <a:noFill/>
        </p:spPr>
        <p:txBody>
          <a:bodyPr wrap="square" rtlCol="0">
            <a:noAutofit/>
          </a:bodyPr>
          <a:lstStyle/>
          <a:p>
            <a:pPr marL="571500" indent="-571500">
              <a:buFont typeface="Arial" panose="020B0604020202020204" pitchFamily="34" charset="0"/>
              <a:buChar char="•"/>
            </a:pPr>
            <a:r>
              <a:rPr lang="en-US" sz="4000" b="1" dirty="0"/>
              <a:t>Primary Categories </a:t>
            </a:r>
            <a:r>
              <a:rPr lang="en-US" sz="4000" dirty="0"/>
              <a:t>Reviewed: Application, Eligibility, Disability Classification, Vocational Assessment, IPE, Comparable Benefits, Closure, Employment Outcome, &amp; Transition</a:t>
            </a:r>
          </a:p>
          <a:p>
            <a:pPr marL="571500" indent="-571500">
              <a:buFont typeface="Arial" panose="020B0604020202020204" pitchFamily="34" charset="0"/>
              <a:buChar char="•"/>
            </a:pPr>
            <a:r>
              <a:rPr lang="en-US" sz="4000" dirty="0"/>
              <a:t>97 cases were reviewed </a:t>
            </a:r>
          </a:p>
        </p:txBody>
      </p:sp>
      <p:sp>
        <p:nvSpPr>
          <p:cNvPr id="26" name="Shape 96">
            <a:extLst>
              <a:ext uri="{FF2B5EF4-FFF2-40B4-BE49-F238E27FC236}">
                <a16:creationId xmlns:a16="http://schemas.microsoft.com/office/drawing/2014/main" id="{A2B580C9-22E6-4E57-B3E3-8C852D105D7D}"/>
              </a:ext>
            </a:extLst>
          </p:cNvPr>
          <p:cNvSpPr txBox="1"/>
          <p:nvPr/>
        </p:nvSpPr>
        <p:spPr>
          <a:xfrm>
            <a:off x="20573966" y="22954228"/>
            <a:ext cx="22446514" cy="830999"/>
          </a:xfrm>
          <a:prstGeom prst="rect">
            <a:avLst/>
          </a:prstGeom>
          <a:solidFill>
            <a:schemeClr val="accent2">
              <a:lumMod val="50000"/>
            </a:schemeClr>
          </a:solidFill>
          <a:ln>
            <a:noFill/>
          </a:ln>
        </p:spPr>
        <p:txBody>
          <a:bodyPr lIns="95400" tIns="47687" rIns="95400" bIns="47687" anchor="ctr" anchorCtr="0">
            <a:noAutofit/>
          </a:bodyPr>
          <a:lstStyle/>
          <a:p>
            <a:pPr lvl="0" algn="ctr">
              <a:buClr>
                <a:schemeClr val="lt1"/>
              </a:buClr>
              <a:buSzPct val="25000"/>
            </a:pPr>
            <a:r>
              <a:rPr lang="en-US" sz="5400" b="1" dirty="0">
                <a:solidFill>
                  <a:schemeClr val="lt1"/>
                </a:solidFill>
                <a:ea typeface="Arial" charset="0"/>
              </a:rPr>
              <a:t>Implications for Future Use &amp; Recommendations</a:t>
            </a:r>
          </a:p>
        </p:txBody>
      </p:sp>
    </p:spTree>
    <p:extLst>
      <p:ext uri="{BB962C8B-B14F-4D97-AF65-F5344CB8AC3E}">
        <p14:creationId xmlns:p14="http://schemas.microsoft.com/office/powerpoint/2010/main" val="390505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3057</TotalTime>
  <Words>646</Words>
  <Application>Microsoft Office PowerPoint</Application>
  <PresentationFormat>Custom</PresentationFormat>
  <Paragraphs>105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A Pilot Study to Develop VR Case Review Instrument for WIOA Performance Measure Data Collection</vt:lpstr>
    </vt:vector>
  </TitlesOfParts>
  <Company>UW-Stout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richartzb</dc:creator>
  <cp:lastModifiedBy>Pi, Sukyeong</cp:lastModifiedBy>
  <cp:revision>207</cp:revision>
  <cp:lastPrinted>2019-08-28T14:39:57Z</cp:lastPrinted>
  <dcterms:created xsi:type="dcterms:W3CDTF">2010-09-01T14:28:58Z</dcterms:created>
  <dcterms:modified xsi:type="dcterms:W3CDTF">2019-08-28T14:48:29Z</dcterms:modified>
</cp:coreProperties>
</file>